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97"/>
  </p:notesMasterIdLst>
  <p:handoutMasterIdLst>
    <p:handoutMasterId r:id="rId198"/>
  </p:handoutMasterIdLst>
  <p:sldIdLst>
    <p:sldId id="256" r:id="rId2"/>
    <p:sldId id="259" r:id="rId3"/>
    <p:sldId id="257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5" r:id="rId15"/>
    <p:sldId id="269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93" r:id="rId24"/>
    <p:sldId id="295" r:id="rId25"/>
    <p:sldId id="296" r:id="rId26"/>
    <p:sldId id="297" r:id="rId27"/>
    <p:sldId id="298" r:id="rId28"/>
    <p:sldId id="499" r:id="rId29"/>
    <p:sldId id="301" r:id="rId30"/>
    <p:sldId id="302" r:id="rId31"/>
    <p:sldId id="294" r:id="rId32"/>
    <p:sldId id="299" r:id="rId33"/>
    <p:sldId id="486" r:id="rId34"/>
    <p:sldId id="487" r:id="rId35"/>
    <p:sldId id="488" r:id="rId36"/>
    <p:sldId id="489" r:id="rId37"/>
    <p:sldId id="300" r:id="rId38"/>
    <p:sldId id="303" r:id="rId39"/>
    <p:sldId id="501" r:id="rId40"/>
    <p:sldId id="502" r:id="rId41"/>
    <p:sldId id="504" r:id="rId42"/>
    <p:sldId id="5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505" r:id="rId55"/>
    <p:sldId id="517" r:id="rId56"/>
    <p:sldId id="492" r:id="rId57"/>
    <p:sldId id="494" r:id="rId58"/>
    <p:sldId id="496" r:id="rId59"/>
    <p:sldId id="495" r:id="rId60"/>
    <p:sldId id="497" r:id="rId61"/>
    <p:sldId id="498" r:id="rId62"/>
    <p:sldId id="523" r:id="rId63"/>
    <p:sldId id="28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519" r:id="rId75"/>
    <p:sldId id="325" r:id="rId76"/>
    <p:sldId id="326" r:id="rId77"/>
    <p:sldId id="329" r:id="rId78"/>
    <p:sldId id="330" r:id="rId79"/>
    <p:sldId id="331" r:id="rId80"/>
    <p:sldId id="521" r:id="rId81"/>
    <p:sldId id="333" r:id="rId82"/>
    <p:sldId id="508" r:id="rId83"/>
    <p:sldId id="510" r:id="rId84"/>
    <p:sldId id="336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51" r:id="rId97"/>
    <p:sldId id="350" r:id="rId98"/>
    <p:sldId id="352" r:id="rId99"/>
    <p:sldId id="349" r:id="rId100"/>
    <p:sldId id="353" r:id="rId101"/>
    <p:sldId id="354" r:id="rId102"/>
    <p:sldId id="359" r:id="rId103"/>
    <p:sldId id="358" r:id="rId104"/>
    <p:sldId id="357" r:id="rId105"/>
    <p:sldId id="356" r:id="rId106"/>
    <p:sldId id="360" r:id="rId107"/>
    <p:sldId id="518" r:id="rId108"/>
    <p:sldId id="528" r:id="rId109"/>
    <p:sldId id="512" r:id="rId110"/>
    <p:sldId id="514" r:id="rId111"/>
    <p:sldId id="513" r:id="rId112"/>
    <p:sldId id="515" r:id="rId113"/>
    <p:sldId id="516" r:id="rId114"/>
    <p:sldId id="361" r:id="rId115"/>
    <p:sldId id="355" r:id="rId116"/>
    <p:sldId id="362" r:id="rId117"/>
    <p:sldId id="363" r:id="rId118"/>
    <p:sldId id="364" r:id="rId119"/>
    <p:sldId id="365" r:id="rId120"/>
    <p:sldId id="373" r:id="rId121"/>
    <p:sldId id="366" r:id="rId122"/>
    <p:sldId id="367" r:id="rId123"/>
    <p:sldId id="368" r:id="rId124"/>
    <p:sldId id="370" r:id="rId125"/>
    <p:sldId id="371" r:id="rId126"/>
    <p:sldId id="372" r:id="rId127"/>
    <p:sldId id="374" r:id="rId128"/>
    <p:sldId id="375" r:id="rId129"/>
    <p:sldId id="388" r:id="rId130"/>
    <p:sldId id="376" r:id="rId131"/>
    <p:sldId id="377" r:id="rId132"/>
    <p:sldId id="378" r:id="rId133"/>
    <p:sldId id="529" r:id="rId134"/>
    <p:sldId id="379" r:id="rId135"/>
    <p:sldId id="271" r:id="rId136"/>
    <p:sldId id="380" r:id="rId137"/>
    <p:sldId id="381" r:id="rId138"/>
    <p:sldId id="391" r:id="rId139"/>
    <p:sldId id="382" r:id="rId140"/>
    <p:sldId id="383" r:id="rId141"/>
    <p:sldId id="392" r:id="rId142"/>
    <p:sldId id="384" r:id="rId143"/>
    <p:sldId id="385" r:id="rId144"/>
    <p:sldId id="530" r:id="rId145"/>
    <p:sldId id="537" r:id="rId146"/>
    <p:sldId id="387" r:id="rId147"/>
    <p:sldId id="393" r:id="rId148"/>
    <p:sldId id="394" r:id="rId149"/>
    <p:sldId id="541" r:id="rId150"/>
    <p:sldId id="396" r:id="rId151"/>
    <p:sldId id="397" r:id="rId152"/>
    <p:sldId id="398" r:id="rId153"/>
    <p:sldId id="543" r:id="rId154"/>
    <p:sldId id="402" r:id="rId155"/>
    <p:sldId id="403" r:id="rId156"/>
    <p:sldId id="534" r:id="rId157"/>
    <p:sldId id="406" r:id="rId158"/>
    <p:sldId id="407" r:id="rId159"/>
    <p:sldId id="408" r:id="rId160"/>
    <p:sldId id="409" r:id="rId161"/>
    <p:sldId id="546" r:id="rId162"/>
    <p:sldId id="410" r:id="rId163"/>
    <p:sldId id="550" r:id="rId164"/>
    <p:sldId id="552" r:id="rId165"/>
    <p:sldId id="558" r:id="rId166"/>
    <p:sldId id="559" r:id="rId167"/>
    <p:sldId id="560" r:id="rId168"/>
    <p:sldId id="561" r:id="rId169"/>
    <p:sldId id="562" r:id="rId170"/>
    <p:sldId id="563" r:id="rId171"/>
    <p:sldId id="564" r:id="rId172"/>
    <p:sldId id="618" r:id="rId173"/>
    <p:sldId id="565" r:id="rId174"/>
    <p:sldId id="566" r:id="rId175"/>
    <p:sldId id="567" r:id="rId176"/>
    <p:sldId id="568" r:id="rId177"/>
    <p:sldId id="569" r:id="rId178"/>
    <p:sldId id="620" r:id="rId179"/>
    <p:sldId id="570" r:id="rId180"/>
    <p:sldId id="571" r:id="rId181"/>
    <p:sldId id="603" r:id="rId182"/>
    <p:sldId id="608" r:id="rId183"/>
    <p:sldId id="609" r:id="rId184"/>
    <p:sldId id="622" r:id="rId185"/>
    <p:sldId id="621" r:id="rId186"/>
    <p:sldId id="623" r:id="rId187"/>
    <p:sldId id="610" r:id="rId188"/>
    <p:sldId id="611" r:id="rId189"/>
    <p:sldId id="624" r:id="rId190"/>
    <p:sldId id="615" r:id="rId191"/>
    <p:sldId id="616" r:id="rId192"/>
    <p:sldId id="548" r:id="rId193"/>
    <p:sldId id="549" r:id="rId194"/>
    <p:sldId id="547" r:id="rId195"/>
    <p:sldId id="535" r:id="rId196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09" autoAdjust="0"/>
    <p:restoredTop sz="61117" autoAdjust="0"/>
  </p:normalViewPr>
  <p:slideViewPr>
    <p:cSldViewPr>
      <p:cViewPr>
        <p:scale>
          <a:sx n="66" d="100"/>
          <a:sy n="66" d="100"/>
        </p:scale>
        <p:origin x="-2970" y="-2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661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79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notesMaster" Target="notesMasters/notesMaster1.xml"/><Relationship Id="rId201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handoutMaster" Target="handoutMasters/handoutMaster1.xml"/><Relationship Id="rId202" Type="http://schemas.openxmlformats.org/officeDocument/2006/relationships/tableStyles" Target="tableStyle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75995A-4090-4F66-B19B-A44E18E16CB0}" type="datetimeFigureOut">
              <a:rPr lang="pt-BR" smtClean="0"/>
              <a:t>07/02/2019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FCBF8E-0C0C-4916-9DA8-3C343BEB12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36581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03239-0325-4E02-87E6-528B84A6596A}" type="datetimeFigureOut">
              <a:rPr lang="pt-BR" smtClean="0"/>
              <a:t>07/02/2019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61462-66D9-4F2D-8E29-B86E350BE7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3854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0548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94065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151893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670456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385460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274011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627479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175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176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177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178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441667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179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180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182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183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184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185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186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187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188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189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499574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190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191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94296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4058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37691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52486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05864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0586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43529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05864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05864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05864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05864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05864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05864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15505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6651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6651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665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61609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6651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6651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6651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6651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18816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18045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6651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6651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75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6651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76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6543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30901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77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6651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78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6651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79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6651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80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6651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81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6651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82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6651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83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6651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84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6651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87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88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62875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91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93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94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95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96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97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98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99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100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101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94065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102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103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104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105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668761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94065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940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94065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61462-66D9-4F2D-8E29-B86E350BE701}" type="slidenum">
              <a:rPr lang="pt-BR" smtClean="0"/>
              <a:t>152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40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53F4A-B674-42E5-B636-F5B5441237A1}" type="datetimeFigureOut">
              <a:rPr lang="pt-BR" smtClean="0"/>
              <a:t>07/02/2019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03562-28F5-4280-8267-F15D6B039F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2267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53F4A-B674-42E5-B636-F5B5441237A1}" type="datetimeFigureOut">
              <a:rPr lang="pt-BR" smtClean="0"/>
              <a:t>07/02/2019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03562-28F5-4280-8267-F15D6B039F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7261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53F4A-B674-42E5-B636-F5B5441237A1}" type="datetimeFigureOut">
              <a:rPr lang="pt-BR" smtClean="0"/>
              <a:t>07/02/2019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03562-28F5-4280-8267-F15D6B039F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2147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53F4A-B674-42E5-B636-F5B5441237A1}" type="datetimeFigureOut">
              <a:rPr lang="pt-BR" smtClean="0"/>
              <a:t>07/02/2019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03562-28F5-4280-8267-F15D6B039F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888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53F4A-B674-42E5-B636-F5B5441237A1}" type="datetimeFigureOut">
              <a:rPr lang="pt-BR" smtClean="0"/>
              <a:t>07/02/2019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03562-28F5-4280-8267-F15D6B039F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2538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53F4A-B674-42E5-B636-F5B5441237A1}" type="datetimeFigureOut">
              <a:rPr lang="pt-BR" smtClean="0"/>
              <a:t>07/02/2019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03562-28F5-4280-8267-F15D6B039F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6595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53F4A-B674-42E5-B636-F5B5441237A1}" type="datetimeFigureOut">
              <a:rPr lang="pt-BR" smtClean="0"/>
              <a:t>07/02/2019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03562-28F5-4280-8267-F15D6B039F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7604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53F4A-B674-42E5-B636-F5B5441237A1}" type="datetimeFigureOut">
              <a:rPr lang="pt-BR" smtClean="0"/>
              <a:t>07/02/2019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03562-28F5-4280-8267-F15D6B039F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596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53F4A-B674-42E5-B636-F5B5441237A1}" type="datetimeFigureOut">
              <a:rPr lang="pt-BR" smtClean="0"/>
              <a:t>07/02/2019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03562-28F5-4280-8267-F15D6B039F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6895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53F4A-B674-42E5-B636-F5B5441237A1}" type="datetimeFigureOut">
              <a:rPr lang="pt-BR" smtClean="0"/>
              <a:t>07/02/2019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03562-28F5-4280-8267-F15D6B039F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9144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53F4A-B674-42E5-B636-F5B5441237A1}" type="datetimeFigureOut">
              <a:rPr lang="pt-BR" smtClean="0"/>
              <a:t>07/02/2019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03562-28F5-4280-8267-F15D6B039F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693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53F4A-B674-42E5-B636-F5B5441237A1}" type="datetimeFigureOut">
              <a:rPr lang="pt-BR" smtClean="0"/>
              <a:t>07/02/2019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03562-28F5-4280-8267-F15D6B039F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5055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swagger-ui.html" TargetMode="Externa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iagolpadua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www.linkedin.com/in/tiagolpadua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mailto:tiagolpadua@gmail.co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repo.spring.io/release/org/springframework/boot/spring-boot-cli/2.1.2.RELEASE/spring-boot-cli-2.1.2.RELEASE-bin.zip" TargetMode="External"/><Relationship Id="rId2" Type="http://schemas.openxmlformats.org/officeDocument/2006/relationships/hyperlink" Target="https://maven.apache.org/download.cgi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ontpad.com/tlpp/msc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t.spring.io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restcase.com/rest-api-error-codes-101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etstore.swagger.io/#/" TargetMode="External"/><Relationship Id="rId4" Type="http://schemas.openxmlformats.org/officeDocument/2006/relationships/hyperlink" Target="https://github.com/paypal/api-standards/blob/master/api-style-guide.md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correio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16632"/>
            <a:ext cx="9036496" cy="187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228154" y="2564904"/>
            <a:ext cx="665118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400" b="1" dirty="0" smtClean="0"/>
              <a:t>Design Arquitetural de</a:t>
            </a:r>
          </a:p>
          <a:p>
            <a:pPr algn="ctr"/>
            <a:r>
              <a:rPr lang="pt-BR" sz="5400" b="1" dirty="0" err="1" smtClean="0"/>
              <a:t>Microsserviços</a:t>
            </a:r>
            <a:endParaRPr lang="pt-BR" sz="5400" b="1" dirty="0"/>
          </a:p>
        </p:txBody>
      </p:sp>
      <p:pic>
        <p:nvPicPr>
          <p:cNvPr id="1029" name="Picture 5" descr="C:\Users\tiago\Downloads\logo31 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344" y="5013176"/>
            <a:ext cx="6184797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83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sultado de imagem para prometheus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044080"/>
            <a:ext cx="8422811" cy="292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76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Mensagem binária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pt-BR" sz="2800" dirty="0" smtClean="0"/>
          </a:p>
          <a:p>
            <a:endParaRPr lang="pt-BR" sz="2800" dirty="0"/>
          </a:p>
          <a:p>
            <a:r>
              <a:rPr lang="pt-BR" sz="2800" dirty="0" smtClean="0"/>
              <a:t>Permite </a:t>
            </a:r>
            <a:r>
              <a:rPr lang="pt-BR" sz="2800" dirty="0"/>
              <a:t>uma resposta em tempo de execução mais </a:t>
            </a:r>
            <a:r>
              <a:rPr lang="pt-BR" sz="2800" dirty="0" smtClean="0"/>
              <a:t>rápida;</a:t>
            </a:r>
          </a:p>
          <a:p>
            <a:endParaRPr lang="pt-BR" sz="2800" dirty="0"/>
          </a:p>
          <a:p>
            <a:r>
              <a:rPr lang="pt-BR" sz="2800" dirty="0"/>
              <a:t>Evita a necessidade de manter arquivos de </a:t>
            </a:r>
            <a:r>
              <a:rPr lang="pt-BR" sz="2800" dirty="0" smtClean="0"/>
              <a:t>configuração;</a:t>
            </a:r>
            <a:endParaRPr lang="pt-BR" sz="2800" dirty="0"/>
          </a:p>
          <a:p>
            <a:endParaRPr lang="pt-BR" sz="2800" dirty="0" smtClean="0"/>
          </a:p>
          <a:p>
            <a:r>
              <a:rPr lang="pt-BR" sz="2800" dirty="0"/>
              <a:t>Evita a necessidade de aprender as tecnologias relacionadas aos serviços da </a:t>
            </a:r>
            <a:r>
              <a:rPr lang="pt-BR" sz="2800" dirty="0" smtClean="0"/>
              <a:t>Web;</a:t>
            </a:r>
            <a:endParaRPr lang="pt-BR" sz="2800" dirty="0"/>
          </a:p>
          <a:p>
            <a:endParaRPr lang="pt-BR" sz="2800" dirty="0" smtClean="0"/>
          </a:p>
        </p:txBody>
      </p:sp>
    </p:spTree>
    <p:extLst>
      <p:ext uri="{BB962C8B-B14F-4D97-AF65-F5344CB8AC3E}">
        <p14:creationId xmlns:p14="http://schemas.microsoft.com/office/powerpoint/2010/main" val="132707390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 SOA nos </a:t>
            </a:r>
            <a:r>
              <a:rPr lang="pt-BR" dirty="0" smtClean="0"/>
              <a:t>negócios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pt-BR" sz="2800" dirty="0" smtClean="0"/>
          </a:p>
          <a:p>
            <a:r>
              <a:rPr lang="pt-BR" sz="2800" dirty="0" smtClean="0"/>
              <a:t>Empresa </a:t>
            </a:r>
            <a:r>
              <a:rPr lang="pt-BR" sz="2800" dirty="0"/>
              <a:t>pode responder a mudanças comerciais ou tecnológicas mais rapidamente e com menos </a:t>
            </a:r>
            <a:r>
              <a:rPr lang="pt-BR" sz="2800" dirty="0" smtClean="0"/>
              <a:t>gastos;</a:t>
            </a:r>
          </a:p>
          <a:p>
            <a:endParaRPr lang="pt-BR" sz="2800" dirty="0"/>
          </a:p>
          <a:p>
            <a:r>
              <a:rPr lang="pt-BR" sz="2800" dirty="0" smtClean="0"/>
              <a:t>Serviços </a:t>
            </a:r>
            <a:r>
              <a:rPr lang="pt-BR" sz="2800" dirty="0"/>
              <a:t>de baixa </a:t>
            </a:r>
            <a:r>
              <a:rPr lang="pt-BR" sz="2800" dirty="0" smtClean="0"/>
              <a:t>granularidade;</a:t>
            </a:r>
          </a:p>
          <a:p>
            <a:endParaRPr lang="pt-BR" sz="2800" dirty="0"/>
          </a:p>
          <a:p>
            <a:r>
              <a:rPr lang="pt-BR" sz="2800" dirty="0" smtClean="0"/>
              <a:t>Maior </a:t>
            </a:r>
            <a:r>
              <a:rPr lang="pt-BR" sz="2800" dirty="0"/>
              <a:t>probabilidade de </a:t>
            </a:r>
            <a:r>
              <a:rPr lang="pt-BR" sz="2800" dirty="0" smtClean="0"/>
              <a:t>reutilização;</a:t>
            </a:r>
          </a:p>
          <a:p>
            <a:endParaRPr lang="pt-BR" sz="2800" dirty="0"/>
          </a:p>
          <a:p>
            <a:r>
              <a:rPr lang="pt-BR" sz="2800" dirty="0"/>
              <a:t>P</a:t>
            </a:r>
            <a:r>
              <a:rPr lang="pt-BR" sz="2800" dirty="0" smtClean="0"/>
              <a:t>rocessos </a:t>
            </a:r>
            <a:r>
              <a:rPr lang="pt-BR" sz="2800" dirty="0"/>
              <a:t>de negócios e os dados mais </a:t>
            </a:r>
            <a:r>
              <a:rPr lang="pt-BR" sz="2800" dirty="0" smtClean="0"/>
              <a:t>disponíveis;</a:t>
            </a:r>
          </a:p>
        </p:txBody>
      </p:sp>
    </p:spTree>
    <p:extLst>
      <p:ext uri="{BB962C8B-B14F-4D97-AF65-F5344CB8AC3E}">
        <p14:creationId xmlns:p14="http://schemas.microsoft.com/office/powerpoint/2010/main" val="208254048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Microsserviços</a:t>
            </a:r>
            <a:endParaRPr lang="pt-BR" dirty="0" smtClean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sz="2800" dirty="0" smtClean="0"/>
          </a:p>
          <a:p>
            <a:r>
              <a:rPr lang="pt-BR" sz="2800" dirty="0" smtClean="0"/>
              <a:t>Semelhante </a:t>
            </a:r>
            <a:r>
              <a:rPr lang="pt-BR" sz="2800" dirty="0"/>
              <a:t>ao da arquitetura orientada para serviços (SOA</a:t>
            </a:r>
            <a:r>
              <a:rPr lang="pt-BR" sz="2800" dirty="0" smtClean="0"/>
              <a:t>);</a:t>
            </a:r>
          </a:p>
          <a:p>
            <a:endParaRPr lang="pt-BR" sz="2800" dirty="0"/>
          </a:p>
          <a:p>
            <a:r>
              <a:rPr lang="pt-BR" sz="2800" dirty="0" smtClean="0"/>
              <a:t>Arquitetura não monolítica;</a:t>
            </a:r>
          </a:p>
          <a:p>
            <a:endParaRPr lang="pt-BR" sz="2800" dirty="0"/>
          </a:p>
          <a:p>
            <a:r>
              <a:rPr lang="pt-BR" sz="2800" dirty="0" smtClean="0"/>
              <a:t>Arquitetura </a:t>
            </a:r>
            <a:r>
              <a:rPr lang="pt-BR" sz="2800" dirty="0"/>
              <a:t>orientada a </a:t>
            </a:r>
            <a:r>
              <a:rPr lang="pt-BR" sz="2800" dirty="0" smtClean="0"/>
              <a:t>serviço - ESB</a:t>
            </a:r>
          </a:p>
        </p:txBody>
      </p:sp>
    </p:spTree>
    <p:extLst>
      <p:ext uri="{BB962C8B-B14F-4D97-AF65-F5344CB8AC3E}">
        <p14:creationId xmlns:p14="http://schemas.microsoft.com/office/powerpoint/2010/main" val="10072964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Microsserviços</a:t>
            </a:r>
            <a:r>
              <a:rPr lang="pt-BR" dirty="0" smtClean="0"/>
              <a:t> </a:t>
            </a:r>
            <a:r>
              <a:rPr lang="pt-BR" dirty="0" err="1" smtClean="0"/>
              <a:t>vs</a:t>
            </a:r>
            <a:r>
              <a:rPr lang="pt-BR" dirty="0" smtClean="0"/>
              <a:t> SOA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sz="2800" dirty="0" smtClean="0"/>
          </a:p>
          <a:p>
            <a:r>
              <a:rPr lang="pt-BR" sz="2800" dirty="0" err="1" smtClean="0"/>
              <a:t>Microsserviços</a:t>
            </a:r>
            <a:r>
              <a:rPr lang="pt-BR" sz="2800" dirty="0" smtClean="0"/>
              <a:t> </a:t>
            </a:r>
            <a:r>
              <a:rPr lang="pt-BR" sz="2800" dirty="0"/>
              <a:t>podem se </a:t>
            </a:r>
            <a:r>
              <a:rPr lang="pt-BR" sz="2800" dirty="0" smtClean="0"/>
              <a:t>comunicam, sem </a:t>
            </a:r>
            <a:r>
              <a:rPr lang="pt-BR" sz="2800" dirty="0"/>
              <a:t>monitoração de </a:t>
            </a:r>
            <a:r>
              <a:rPr lang="pt-BR" sz="2800" dirty="0" smtClean="0"/>
              <a:t>estado;</a:t>
            </a:r>
          </a:p>
          <a:p>
            <a:endParaRPr lang="pt-BR" sz="2800" dirty="0"/>
          </a:p>
          <a:p>
            <a:r>
              <a:rPr lang="pt-BR" sz="2800" dirty="0" err="1" smtClean="0"/>
              <a:t>Multi</a:t>
            </a:r>
            <a:r>
              <a:rPr lang="pt-BR" sz="2800" dirty="0" smtClean="0"/>
              <a:t> tecnologia;</a:t>
            </a:r>
          </a:p>
          <a:p>
            <a:endParaRPr lang="pt-BR" sz="2800" dirty="0"/>
          </a:p>
          <a:p>
            <a:r>
              <a:rPr lang="pt-BR" sz="2800" dirty="0" err="1" smtClean="0"/>
              <a:t>Containerização</a:t>
            </a:r>
            <a:r>
              <a:rPr lang="pt-BR" sz="2800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49495778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Fatores </a:t>
            </a:r>
            <a:r>
              <a:rPr lang="pt-BR" dirty="0" smtClean="0"/>
              <a:t>Sucesso </a:t>
            </a:r>
            <a:r>
              <a:rPr lang="pt-BR" dirty="0"/>
              <a:t>para </a:t>
            </a:r>
            <a:r>
              <a:rPr lang="pt-BR" dirty="0" err="1" smtClean="0"/>
              <a:t>Microsserviços</a:t>
            </a:r>
            <a:endParaRPr lang="pt-BR" dirty="0" smtClean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sz="2800" dirty="0" smtClean="0"/>
          </a:p>
          <a:p>
            <a:r>
              <a:rPr lang="pt-BR" sz="2800" dirty="0" smtClean="0"/>
              <a:t>Mudanças tecnológicas;</a:t>
            </a:r>
          </a:p>
          <a:p>
            <a:endParaRPr lang="pt-BR" sz="2800" dirty="0" smtClean="0"/>
          </a:p>
          <a:p>
            <a:r>
              <a:rPr lang="pt-BR" sz="2800" dirty="0" smtClean="0"/>
              <a:t>Mudanças organizacionais/culturais;</a:t>
            </a:r>
          </a:p>
          <a:p>
            <a:endParaRPr lang="pt-BR" sz="2800" dirty="0" smtClean="0"/>
          </a:p>
          <a:p>
            <a:r>
              <a:rPr lang="pt-BR" sz="2800" dirty="0" smtClean="0"/>
              <a:t>Complexidade e eficiência;</a:t>
            </a:r>
          </a:p>
        </p:txBody>
      </p:sp>
    </p:spTree>
    <p:extLst>
      <p:ext uri="{BB962C8B-B14F-4D97-AF65-F5344CB8AC3E}">
        <p14:creationId xmlns:p14="http://schemas.microsoft.com/office/powerpoint/2010/main" val="412380942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Desafios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dirty="0" smtClean="0"/>
              <a:t>Compilação;</a:t>
            </a:r>
          </a:p>
          <a:p>
            <a:r>
              <a:rPr lang="pt-BR" sz="2800" dirty="0" smtClean="0"/>
              <a:t>Testes;</a:t>
            </a:r>
          </a:p>
          <a:p>
            <a:r>
              <a:rPr lang="pt-BR" sz="2800" dirty="0"/>
              <a:t>Controle de </a:t>
            </a:r>
            <a:r>
              <a:rPr lang="pt-BR" sz="2800" dirty="0" smtClean="0"/>
              <a:t>versão;</a:t>
            </a:r>
          </a:p>
          <a:p>
            <a:r>
              <a:rPr lang="pt-BR" sz="2800" dirty="0" smtClean="0"/>
              <a:t>Implantação;</a:t>
            </a:r>
          </a:p>
          <a:p>
            <a:r>
              <a:rPr lang="pt-BR" sz="2800" dirty="0"/>
              <a:t>Geração de </a:t>
            </a:r>
            <a:r>
              <a:rPr lang="pt-BR" sz="2800" dirty="0" smtClean="0"/>
              <a:t>logs;</a:t>
            </a:r>
          </a:p>
          <a:p>
            <a:r>
              <a:rPr lang="pt-BR" sz="2800" dirty="0" smtClean="0"/>
              <a:t>Monitoramento;</a:t>
            </a:r>
          </a:p>
          <a:p>
            <a:r>
              <a:rPr lang="pt-BR" sz="2800" dirty="0" smtClean="0"/>
              <a:t>Depuração;</a:t>
            </a:r>
          </a:p>
          <a:p>
            <a:r>
              <a:rPr lang="pt-BR" sz="2800" dirty="0" smtClean="0"/>
              <a:t>Conectividade;</a:t>
            </a:r>
          </a:p>
        </p:txBody>
      </p:sp>
    </p:spTree>
    <p:extLst>
      <p:ext uri="{BB962C8B-B14F-4D97-AF65-F5344CB8AC3E}">
        <p14:creationId xmlns:p14="http://schemas.microsoft.com/office/powerpoint/2010/main" val="329393771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git\gitbook-treinamento-microservices\assets\microservi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36565"/>
            <a:ext cx="6768752" cy="648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83053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56490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b="1" dirty="0" smtClean="0"/>
              <a:t>Comunicação entre </a:t>
            </a:r>
            <a:r>
              <a:rPr lang="pt-BR" b="1" dirty="0" err="1" smtClean="0"/>
              <a:t>Microsserviços</a:t>
            </a:r>
            <a:r>
              <a:rPr lang="pt-BR" b="1" dirty="0" smtClean="0"/>
              <a:t> (Apostila)</a:t>
            </a:r>
            <a:endParaRPr lang="pt-BR" dirty="0"/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mtClean="0"/>
              <a:t>Prática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3346888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Revisão dia 2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err="1"/>
              <a:t>Alterantivas</a:t>
            </a:r>
            <a:r>
              <a:rPr lang="pt-BR" dirty="0"/>
              <a:t> Spring Boot</a:t>
            </a:r>
          </a:p>
          <a:p>
            <a:r>
              <a:rPr lang="pt-BR" dirty="0"/>
              <a:t>Demais operações REST</a:t>
            </a:r>
          </a:p>
          <a:p>
            <a:r>
              <a:rPr lang="pt-BR" dirty="0" err="1"/>
              <a:t>RESTClient</a:t>
            </a:r>
            <a:endParaRPr lang="pt-BR" dirty="0"/>
          </a:p>
          <a:p>
            <a:r>
              <a:rPr lang="pt-BR" dirty="0"/>
              <a:t>Logs</a:t>
            </a:r>
          </a:p>
          <a:p>
            <a:r>
              <a:rPr lang="pt-BR" dirty="0" err="1"/>
              <a:t>Why</a:t>
            </a:r>
            <a:r>
              <a:rPr lang="pt-BR" dirty="0"/>
              <a:t> </a:t>
            </a:r>
            <a:r>
              <a:rPr lang="pt-BR" dirty="0" err="1"/>
              <a:t>How</a:t>
            </a:r>
            <a:r>
              <a:rPr lang="pt-BR" dirty="0"/>
              <a:t> </a:t>
            </a:r>
            <a:r>
              <a:rPr lang="pt-BR" dirty="0" err="1"/>
              <a:t>What</a:t>
            </a:r>
            <a:r>
              <a:rPr lang="pt-BR" dirty="0"/>
              <a:t> dos </a:t>
            </a:r>
            <a:r>
              <a:rPr lang="pt-BR" dirty="0" err="1"/>
              <a:t>Microsserviços</a:t>
            </a:r>
            <a:endParaRPr lang="pt-BR" dirty="0"/>
          </a:p>
          <a:p>
            <a:r>
              <a:rPr lang="pt-BR" dirty="0"/>
              <a:t>Persistindo no H2</a:t>
            </a:r>
          </a:p>
          <a:p>
            <a:r>
              <a:rPr lang="pt-BR" dirty="0"/>
              <a:t>Análises Estruturada, OO, SOA, </a:t>
            </a:r>
            <a:r>
              <a:rPr lang="pt-BR" dirty="0" err="1"/>
              <a:t>Microsserviços</a:t>
            </a:r>
            <a:endParaRPr lang="pt-BR" dirty="0"/>
          </a:p>
          <a:p>
            <a:r>
              <a:rPr lang="pt-BR" dirty="0"/>
              <a:t>Comunicação síncrona entre </a:t>
            </a:r>
            <a:r>
              <a:rPr lang="pt-BR" dirty="0" err="1"/>
              <a:t>Microsserviços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119468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132856"/>
            <a:ext cx="8229600" cy="1143000"/>
          </a:xfrm>
        </p:spPr>
        <p:txBody>
          <a:bodyPr>
            <a:normAutofit/>
          </a:bodyPr>
          <a:lstStyle/>
          <a:p>
            <a:r>
              <a:rPr lang="pt-BR" b="1" dirty="0" smtClean="0"/>
              <a:t>Adicionando Suporte ao </a:t>
            </a:r>
            <a:r>
              <a:rPr lang="pt-BR" b="1" dirty="0" err="1" smtClean="0"/>
              <a:t>Swagger</a:t>
            </a:r>
            <a:endParaRPr lang="pt-BR" dirty="0"/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Prática Opcional</a:t>
            </a:r>
            <a:endParaRPr lang="pt-BR" dirty="0"/>
          </a:p>
        </p:txBody>
      </p:sp>
      <p:pic>
        <p:nvPicPr>
          <p:cNvPr id="3074" name="Picture 2" descr="Resultado de imagem para swagg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4077072"/>
            <a:ext cx="6572250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86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esultado de imagem para grafana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20" y="-387424"/>
            <a:ext cx="7620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64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Criação do </a:t>
            </a:r>
            <a:r>
              <a:rPr lang="pt-BR" dirty="0" smtClean="0"/>
              <a:t>SwaggerConfig.java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1124744"/>
            <a:ext cx="8424936" cy="62646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com.acme.livroservice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pt-B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org.springframework.context.annotation.Bean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org.springframework.context.annotation.Configuration</a:t>
            </a:r>
            <a:r>
              <a:rPr lang="pt-B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t-B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springfox.documentation.builders.PathSelectors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springfox.documentation.builders.RequestHandlerSelectors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springfox.documentation.spi.DocumentationType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springfox.documentation.spring.web.plugins.Docket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springfox.documentation.swagger2.annotations.EnableSwagger2;</a:t>
            </a:r>
          </a:p>
          <a:p>
            <a:pPr marL="0" indent="0">
              <a:buNone/>
            </a:pPr>
            <a:endParaRPr lang="pt-B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Configuration</a:t>
            </a:r>
            <a:endParaRPr lang="pt-B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@EnableSwagger2</a:t>
            </a:r>
          </a:p>
          <a:p>
            <a:pPr marL="0" indent="0">
              <a:buNone/>
            </a:pP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SwaggerConfig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{                                    </a:t>
            </a:r>
          </a:p>
          <a:p>
            <a:pPr marL="0" indent="0">
              <a:buNone/>
            </a:pP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@</a:t>
            </a: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Bean</a:t>
            </a:r>
            <a:endParaRPr lang="pt-B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Docket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 { </a:t>
            </a:r>
          </a:p>
          <a:p>
            <a:pPr marL="0" indent="0">
              <a:buNone/>
            </a:pP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new </a:t>
            </a: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Docket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(DocumentationType.SWAGGER_2)  </a:t>
            </a:r>
          </a:p>
          <a:p>
            <a:pPr marL="0" indent="0">
              <a:buNone/>
            </a:pP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.</a:t>
            </a: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                                  </a:t>
            </a:r>
          </a:p>
          <a:p>
            <a:pPr marL="0" indent="0">
              <a:buNone/>
            </a:pP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.</a:t>
            </a: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apis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RequestHandlerSelectors.any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())              </a:t>
            </a:r>
          </a:p>
          <a:p>
            <a:pPr marL="0" indent="0">
              <a:buNone/>
            </a:pP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.paths(</a:t>
            </a: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PathSelectors.any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())                          </a:t>
            </a:r>
          </a:p>
          <a:p>
            <a:pPr marL="0" indent="0">
              <a:buNone/>
            </a:pP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.build();                                           </a:t>
            </a:r>
          </a:p>
          <a:p>
            <a:pPr marL="0" indent="0">
              <a:buNone/>
            </a:pP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4370810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Ajuste no pom.xml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-1548680" y="1700808"/>
            <a:ext cx="12313368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pt-B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dependency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	&lt;</a:t>
            </a:r>
            <a:r>
              <a:rPr lang="pt-B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pt-B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io.springfox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pt-B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	&lt;</a:t>
            </a:r>
            <a:r>
              <a:rPr lang="pt-B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&gt;springfox-swagger2&lt;/</a:t>
            </a:r>
            <a:r>
              <a:rPr lang="pt-B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	&lt;</a:t>
            </a:r>
            <a:r>
              <a:rPr lang="pt-B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&gt;2.9.2&lt;/</a:t>
            </a:r>
            <a:r>
              <a:rPr lang="pt-B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&lt;/</a:t>
            </a:r>
            <a:r>
              <a:rPr lang="pt-B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dependency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pt-B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pt-B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dependency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	&lt;</a:t>
            </a:r>
            <a:r>
              <a:rPr lang="pt-B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pt-B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io.springfox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pt-B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	&lt;</a:t>
            </a:r>
            <a:r>
              <a:rPr lang="pt-B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pt-B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springfox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pt-B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swagger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-ui&lt;/</a:t>
            </a:r>
            <a:r>
              <a:rPr lang="pt-B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	&lt;</a:t>
            </a:r>
            <a:r>
              <a:rPr lang="pt-B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&gt;2.9.2&lt;/</a:t>
            </a:r>
            <a:r>
              <a:rPr lang="pt-B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&lt;/</a:t>
            </a:r>
            <a:r>
              <a:rPr lang="pt-B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dependency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52048683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80928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pt-BR" dirty="0">
                <a:latin typeface="+mn-lt"/>
                <a:hlinkClick r:id="rId2"/>
              </a:rPr>
              <a:t>http://</a:t>
            </a:r>
            <a:r>
              <a:rPr lang="pt-BR" dirty="0" smtClean="0">
                <a:latin typeface="+mn-lt"/>
                <a:hlinkClick r:id="rId2"/>
              </a:rPr>
              <a:t>localhost:8080/v2/api-docs</a:t>
            </a:r>
            <a:br>
              <a:rPr lang="pt-BR" dirty="0" smtClean="0">
                <a:latin typeface="+mn-lt"/>
                <a:hlinkClick r:id="rId2"/>
              </a:rPr>
            </a:br>
            <a:r>
              <a:rPr lang="pt-BR" dirty="0">
                <a:latin typeface="+mn-lt"/>
                <a:hlinkClick r:id="rId2"/>
              </a:rPr>
              <a:t/>
            </a:r>
            <a:br>
              <a:rPr lang="pt-BR" dirty="0">
                <a:latin typeface="+mn-lt"/>
                <a:hlinkClick r:id="rId2"/>
              </a:rPr>
            </a:br>
            <a:r>
              <a:rPr lang="pt-BR" dirty="0">
                <a:latin typeface="+mn-lt"/>
                <a:hlinkClick r:id="rId2"/>
              </a:rPr>
              <a:t>http://</a:t>
            </a:r>
            <a:r>
              <a:rPr lang="pt-BR" dirty="0" smtClean="0">
                <a:latin typeface="+mn-lt"/>
                <a:hlinkClick r:id="rId2"/>
              </a:rPr>
              <a:t>localhost:8080/swagger-ui.html</a:t>
            </a:r>
            <a:endParaRPr lang="pt-BR" dirty="0">
              <a:latin typeface="+mn-lt"/>
            </a:endParaRPr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 smtClean="0"/>
              <a:t>Swagger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69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91775" cy="750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018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sultado de imagem para rabbitm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4824"/>
            <a:ext cx="8314254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72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Características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sz="2800" dirty="0" smtClean="0"/>
          </a:p>
          <a:p>
            <a:r>
              <a:rPr lang="pt-BR" sz="2800" dirty="0" smtClean="0"/>
              <a:t>É </a:t>
            </a:r>
            <a:r>
              <a:rPr lang="pt-BR" sz="2800" dirty="0"/>
              <a:t>desenvolvido em </a:t>
            </a:r>
            <a:r>
              <a:rPr lang="pt-BR" sz="2800" dirty="0" err="1"/>
              <a:t>Erlang</a:t>
            </a:r>
            <a:r>
              <a:rPr lang="pt-BR" sz="2800" dirty="0" smtClean="0"/>
              <a:t>;</a:t>
            </a:r>
          </a:p>
          <a:p>
            <a:endParaRPr lang="pt-BR" sz="2800" dirty="0"/>
          </a:p>
          <a:p>
            <a:r>
              <a:rPr lang="pt-BR" sz="2800" dirty="0" smtClean="0"/>
              <a:t>Rápido </a:t>
            </a:r>
            <a:r>
              <a:rPr lang="pt-BR" sz="2800" dirty="0"/>
              <a:t>e confiável</a:t>
            </a:r>
            <a:r>
              <a:rPr lang="pt-BR" sz="2800" dirty="0" smtClean="0"/>
              <a:t>;</a:t>
            </a:r>
          </a:p>
          <a:p>
            <a:endParaRPr lang="pt-BR" sz="2800" dirty="0"/>
          </a:p>
          <a:p>
            <a:r>
              <a:rPr lang="pt-BR" sz="2800" dirty="0" smtClean="0"/>
              <a:t>Compatível </a:t>
            </a:r>
            <a:r>
              <a:rPr lang="pt-BR" sz="2800" dirty="0"/>
              <a:t>com os principais sistemas operacionais</a:t>
            </a:r>
            <a:r>
              <a:rPr lang="pt-BR" sz="2800" dirty="0" smtClean="0"/>
              <a:t>;</a:t>
            </a:r>
          </a:p>
          <a:p>
            <a:endParaRPr lang="pt-BR" sz="2800" dirty="0"/>
          </a:p>
          <a:p>
            <a:r>
              <a:rPr lang="pt-BR" sz="2800" dirty="0" smtClean="0"/>
              <a:t>Suporta </a:t>
            </a:r>
            <a:r>
              <a:rPr lang="pt-BR" sz="2800" dirty="0"/>
              <a:t>diversas plataformas de </a:t>
            </a:r>
            <a:r>
              <a:rPr lang="pt-BR" sz="2800" dirty="0" smtClean="0"/>
              <a:t>desenvolvimento;</a:t>
            </a:r>
          </a:p>
        </p:txBody>
      </p:sp>
    </p:spTree>
    <p:extLst>
      <p:ext uri="{BB962C8B-B14F-4D97-AF65-F5344CB8AC3E}">
        <p14:creationId xmlns:p14="http://schemas.microsoft.com/office/powerpoint/2010/main" val="199175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3.googleusercontent.com/TmA6flkGzB1yc1xK6lGbJZ0YYqO__39trLIPxM62VUjsr09wClmbv9mT3WX4F0cuDssmkiHkekWR6AvXY0iVScuksmLxyM27FaJGYbgPezCIjRs-l8Ct3MfuUU3bRbpfWT6dhVB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8439193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41976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o AMQP 0-9-1?</a:t>
            </a:r>
            <a:endParaRPr lang="pt-BR" dirty="0" smtClean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pt-BR" sz="2800" dirty="0" smtClean="0"/>
          </a:p>
          <a:p>
            <a:pPr marL="0" indent="0" algn="ctr">
              <a:buNone/>
            </a:pPr>
            <a:endParaRPr lang="pt-BR" sz="2800" dirty="0"/>
          </a:p>
          <a:p>
            <a:pPr marL="0" indent="0" algn="ctr">
              <a:buNone/>
            </a:pPr>
            <a:endParaRPr lang="pt-BR" sz="2800" dirty="0"/>
          </a:p>
          <a:p>
            <a:pPr marL="0" indent="0" algn="ctr">
              <a:buNone/>
            </a:pPr>
            <a:r>
              <a:rPr lang="pt-BR" sz="2800" dirty="0" smtClean="0"/>
              <a:t>É </a:t>
            </a:r>
            <a:r>
              <a:rPr lang="pt-BR" sz="2800" dirty="0"/>
              <a:t>um protocolo de mensagens que permite que aplicativos clientes se comuniquem com </a:t>
            </a:r>
            <a:r>
              <a:rPr lang="pt-BR" sz="2800" dirty="0" err="1"/>
              <a:t>brokers</a:t>
            </a:r>
            <a:r>
              <a:rPr lang="pt-BR" sz="2800" dirty="0"/>
              <a:t> de mensagens.</a:t>
            </a:r>
            <a:endParaRPr lang="pt-BR" sz="2800" dirty="0" smtClean="0"/>
          </a:p>
        </p:txBody>
      </p:sp>
    </p:spTree>
    <p:extLst>
      <p:ext uri="{BB962C8B-B14F-4D97-AF65-F5344CB8AC3E}">
        <p14:creationId xmlns:p14="http://schemas.microsoft.com/office/powerpoint/2010/main" val="185766700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papel dos </a:t>
            </a:r>
            <a:r>
              <a:rPr lang="pt-BR" dirty="0" err="1"/>
              <a:t>brokers</a:t>
            </a:r>
            <a:endParaRPr lang="pt-BR" dirty="0" smtClean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sz="2800" dirty="0" smtClean="0"/>
          </a:p>
          <a:p>
            <a:endParaRPr lang="pt-BR" sz="2800" dirty="0"/>
          </a:p>
          <a:p>
            <a:endParaRPr lang="pt-BR" sz="2800" dirty="0" smtClean="0"/>
          </a:p>
          <a:p>
            <a:r>
              <a:rPr lang="pt-BR" sz="2800" dirty="0" smtClean="0"/>
              <a:t>Recebem </a:t>
            </a:r>
            <a:r>
              <a:rPr lang="pt-BR" sz="2800" dirty="0"/>
              <a:t>mensagens de </a:t>
            </a:r>
            <a:r>
              <a:rPr lang="pt-BR" sz="2800" i="1" dirty="0" err="1" smtClean="0"/>
              <a:t>publishers</a:t>
            </a:r>
            <a:endParaRPr lang="pt-BR" sz="2800" i="1" dirty="0" smtClean="0"/>
          </a:p>
          <a:p>
            <a:endParaRPr lang="pt-BR" sz="2800" dirty="0"/>
          </a:p>
          <a:p>
            <a:r>
              <a:rPr lang="pt-BR" sz="2800" dirty="0" smtClean="0"/>
              <a:t>Encaminham </a:t>
            </a:r>
            <a:r>
              <a:rPr lang="pt-BR" sz="2800" dirty="0"/>
              <a:t>aos </a:t>
            </a:r>
            <a:r>
              <a:rPr lang="pt-BR" sz="2800" i="1" dirty="0" err="1" smtClean="0"/>
              <a:t>consumers</a:t>
            </a:r>
            <a:endParaRPr lang="pt-BR" sz="2800" i="1" dirty="0" smtClean="0"/>
          </a:p>
        </p:txBody>
      </p:sp>
    </p:spTree>
    <p:extLst>
      <p:ext uri="{BB962C8B-B14F-4D97-AF65-F5344CB8AC3E}">
        <p14:creationId xmlns:p14="http://schemas.microsoft.com/office/powerpoint/2010/main" val="290791192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modelo AMQP 0-9-1</a:t>
            </a:r>
            <a:endParaRPr lang="pt-BR" dirty="0" smtClean="0"/>
          </a:p>
        </p:txBody>
      </p:sp>
      <p:pic>
        <p:nvPicPr>
          <p:cNvPr id="4098" name="Picture 2" descr="E:\git\gitbook-treinamento-microservices\assets\02-hello-world-example-rout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27696"/>
            <a:ext cx="8888413" cy="416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080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esultado de imagem para hystrix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4" y="925488"/>
            <a:ext cx="8880921" cy="499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5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modelo AMQP 0-9-1</a:t>
            </a:r>
            <a:endParaRPr lang="pt-BR" dirty="0" smtClean="0"/>
          </a:p>
        </p:txBody>
      </p:sp>
      <p:sp>
        <p:nvSpPr>
          <p:cNvPr id="3" name="CaixaDeTexto 2"/>
          <p:cNvSpPr txBox="1"/>
          <p:nvPr/>
        </p:nvSpPr>
        <p:spPr>
          <a:xfrm>
            <a:off x="611560" y="1700808"/>
            <a:ext cx="79928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pt-BR" sz="36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6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600" dirty="0" err="1" smtClean="0"/>
              <a:t>Acknowledgements</a:t>
            </a:r>
            <a:endParaRPr lang="pt-BR" sz="36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6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600" dirty="0"/>
              <a:t>F</a:t>
            </a:r>
            <a:r>
              <a:rPr lang="pt-BR" sz="3600" dirty="0" smtClean="0"/>
              <a:t>ila </a:t>
            </a:r>
            <a:r>
              <a:rPr lang="pt-BR" sz="3600" dirty="0"/>
              <a:t>de </a:t>
            </a:r>
            <a:r>
              <a:rPr lang="pt-BR" sz="3600" dirty="0" smtClean="0"/>
              <a:t>devoluções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182311854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AMQP </a:t>
            </a:r>
            <a:r>
              <a:rPr lang="pt-BR" dirty="0" smtClean="0"/>
              <a:t>é programável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t-BR" sz="2800" dirty="0" smtClean="0"/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endParaRPr lang="pt-BR" sz="2800" dirty="0" smtClean="0"/>
          </a:p>
          <a:p>
            <a:pPr marL="0" indent="0" algn="ctr">
              <a:buNone/>
            </a:pPr>
            <a:r>
              <a:rPr lang="pt-BR" sz="2800" dirty="0" smtClean="0"/>
              <a:t>As </a:t>
            </a:r>
            <a:r>
              <a:rPr lang="pt-BR" sz="2800" dirty="0"/>
              <a:t>entidades e os esquemas de roteamento </a:t>
            </a:r>
            <a:r>
              <a:rPr lang="pt-BR" sz="2800" dirty="0" smtClean="0"/>
              <a:t>são </a:t>
            </a:r>
            <a:r>
              <a:rPr lang="pt-BR" sz="2800" dirty="0"/>
              <a:t>definidos </a:t>
            </a:r>
            <a:r>
              <a:rPr lang="pt-BR" sz="2800" dirty="0" smtClean="0"/>
              <a:t>pelos </a:t>
            </a:r>
            <a:r>
              <a:rPr lang="pt-BR" sz="2800" dirty="0"/>
              <a:t>próprios </a:t>
            </a:r>
            <a:r>
              <a:rPr lang="pt-BR" sz="2800" dirty="0" smtClean="0"/>
              <a:t>aplicativos</a:t>
            </a:r>
          </a:p>
          <a:p>
            <a:pPr marL="0" indent="0">
              <a:buNone/>
            </a:pPr>
            <a:endParaRPr lang="pt-BR" sz="2800" dirty="0" smtClean="0"/>
          </a:p>
        </p:txBody>
      </p:sp>
    </p:spTree>
    <p:extLst>
      <p:ext uri="{BB962C8B-B14F-4D97-AF65-F5344CB8AC3E}">
        <p14:creationId xmlns:p14="http://schemas.microsoft.com/office/powerpoint/2010/main" val="359896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Exchanges</a:t>
            </a:r>
            <a:endParaRPr lang="pt-B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33613"/>
            <a:ext cx="10534650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834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Atributos das </a:t>
            </a:r>
            <a:r>
              <a:rPr lang="pt-BR" dirty="0" err="1" smtClean="0"/>
              <a:t>Exchanges</a:t>
            </a:r>
            <a:endParaRPr lang="pt-BR" dirty="0" smtClean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dirty="0" smtClean="0"/>
              <a:t>Nome</a:t>
            </a:r>
          </a:p>
          <a:p>
            <a:endParaRPr lang="pt-BR" sz="2800" dirty="0"/>
          </a:p>
          <a:p>
            <a:r>
              <a:rPr lang="pt-BR" sz="2800" dirty="0" smtClean="0"/>
              <a:t>Durabilidade</a:t>
            </a:r>
          </a:p>
          <a:p>
            <a:endParaRPr lang="pt-BR" sz="2800" dirty="0" smtClean="0"/>
          </a:p>
          <a:p>
            <a:r>
              <a:rPr lang="pt-BR" sz="2800" dirty="0" smtClean="0"/>
              <a:t>Exclusão automática</a:t>
            </a:r>
          </a:p>
          <a:p>
            <a:endParaRPr lang="pt-BR" sz="2800" dirty="0" smtClean="0"/>
          </a:p>
          <a:p>
            <a:r>
              <a:rPr lang="pt-BR" sz="2800" dirty="0" smtClean="0"/>
              <a:t>Argumentos</a:t>
            </a:r>
          </a:p>
        </p:txBody>
      </p:sp>
    </p:spTree>
    <p:extLst>
      <p:ext uri="{BB962C8B-B14F-4D97-AF65-F5344CB8AC3E}">
        <p14:creationId xmlns:p14="http://schemas.microsoft.com/office/powerpoint/2010/main" val="188502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git\gitbook-treinamento-microservices\assets\02-exchange-direc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4763"/>
            <a:ext cx="8863013" cy="667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72653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E:\git\gitbook-treinamento-microservices\assets\02-exchange-fanou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80549"/>
            <a:ext cx="8863013" cy="588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24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esultado de imagem para topic exchan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9" y="1772816"/>
            <a:ext cx="8995051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64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Resultado de imagem para Headers Exchan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832"/>
            <a:ext cx="9036496" cy="3310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73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Filas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dirty="0" smtClean="0"/>
              <a:t>Armazenam </a:t>
            </a:r>
            <a:r>
              <a:rPr lang="pt-BR" sz="2800" dirty="0"/>
              <a:t>mensagens que são consumidas pelos </a:t>
            </a:r>
            <a:r>
              <a:rPr lang="pt-BR" sz="2800" dirty="0" smtClean="0"/>
              <a:t>aplicativos;</a:t>
            </a:r>
          </a:p>
          <a:p>
            <a:endParaRPr lang="pt-BR" sz="2800" dirty="0" smtClean="0"/>
          </a:p>
          <a:p>
            <a:r>
              <a:rPr lang="pt-BR" sz="2800" dirty="0" smtClean="0"/>
              <a:t>Possuem as seguintes propriedades:</a:t>
            </a:r>
          </a:p>
          <a:p>
            <a:pPr lvl="1"/>
            <a:r>
              <a:rPr lang="pt-BR" sz="2400" dirty="0" smtClean="0"/>
              <a:t>Nome</a:t>
            </a:r>
            <a:endParaRPr lang="pt-BR" sz="2400" dirty="0"/>
          </a:p>
          <a:p>
            <a:pPr lvl="1"/>
            <a:r>
              <a:rPr lang="pt-BR" sz="2400" dirty="0" smtClean="0"/>
              <a:t>Durável</a:t>
            </a:r>
          </a:p>
          <a:p>
            <a:pPr lvl="1"/>
            <a:r>
              <a:rPr lang="pt-BR" sz="2400" dirty="0" smtClean="0"/>
              <a:t>Exclusivo</a:t>
            </a:r>
          </a:p>
          <a:p>
            <a:pPr lvl="1"/>
            <a:r>
              <a:rPr lang="pt-BR" sz="2400" dirty="0" smtClean="0"/>
              <a:t>Exclusão automática</a:t>
            </a:r>
          </a:p>
          <a:p>
            <a:pPr lvl="1"/>
            <a:r>
              <a:rPr lang="pt-BR" sz="2400" dirty="0" smtClean="0"/>
              <a:t>Argumentos</a:t>
            </a:r>
            <a:endParaRPr lang="pt-BR" sz="2800" dirty="0"/>
          </a:p>
          <a:p>
            <a:endParaRPr lang="pt-BR" sz="2800" dirty="0" smtClean="0"/>
          </a:p>
        </p:txBody>
      </p:sp>
    </p:spTree>
    <p:extLst>
      <p:ext uri="{BB962C8B-B14F-4D97-AF65-F5344CB8AC3E}">
        <p14:creationId xmlns:p14="http://schemas.microsoft.com/office/powerpoint/2010/main" val="63536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Filas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sz="2800" dirty="0" smtClean="0"/>
          </a:p>
          <a:p>
            <a:endParaRPr lang="pt-BR" sz="2800" dirty="0"/>
          </a:p>
          <a:p>
            <a:r>
              <a:rPr lang="pt-BR" sz="2800" dirty="0" smtClean="0"/>
              <a:t>Nomes </a:t>
            </a:r>
            <a:r>
              <a:rPr lang="pt-BR" sz="2800" dirty="0"/>
              <a:t>de </a:t>
            </a:r>
            <a:r>
              <a:rPr lang="pt-BR" sz="2800" dirty="0" smtClean="0"/>
              <a:t>Filas</a:t>
            </a:r>
          </a:p>
          <a:p>
            <a:endParaRPr lang="pt-BR" sz="2800" dirty="0"/>
          </a:p>
          <a:p>
            <a:r>
              <a:rPr lang="pt-BR" sz="2800" dirty="0"/>
              <a:t>Durabilidade da fila</a:t>
            </a:r>
            <a:endParaRPr lang="pt-BR" sz="2800" dirty="0" smtClean="0"/>
          </a:p>
        </p:txBody>
      </p:sp>
    </p:spTree>
    <p:extLst>
      <p:ext uri="{BB962C8B-B14F-4D97-AF65-F5344CB8AC3E}">
        <p14:creationId xmlns:p14="http://schemas.microsoft.com/office/powerpoint/2010/main" val="418896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Resultado de imagem para red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84" y="2060848"/>
            <a:ext cx="8834896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43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Bindings</a:t>
            </a:r>
            <a:r>
              <a:rPr lang="pt-BR" dirty="0"/>
              <a:t> (Ligações)</a:t>
            </a:r>
            <a:endParaRPr lang="pt-BR" dirty="0" smtClean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pt-BR" sz="2800" dirty="0" smtClean="0"/>
          </a:p>
          <a:p>
            <a:pPr marL="0" indent="0" algn="ctr">
              <a:buNone/>
            </a:pPr>
            <a:endParaRPr lang="pt-BR" sz="2800" dirty="0"/>
          </a:p>
          <a:p>
            <a:pPr marL="0" indent="0" algn="ctr">
              <a:buNone/>
            </a:pPr>
            <a:endParaRPr lang="pt-BR" sz="2800" dirty="0" smtClean="0"/>
          </a:p>
          <a:p>
            <a:pPr marL="0" indent="0" algn="ctr">
              <a:buNone/>
            </a:pPr>
            <a:r>
              <a:rPr lang="pt-BR" sz="2800" dirty="0" smtClean="0"/>
              <a:t>São </a:t>
            </a:r>
            <a:r>
              <a:rPr lang="pt-BR" sz="2800" dirty="0"/>
              <a:t>regras que as </a:t>
            </a:r>
            <a:r>
              <a:rPr lang="pt-BR" sz="2800" dirty="0" err="1" smtClean="0"/>
              <a:t>exchanges</a:t>
            </a:r>
            <a:r>
              <a:rPr lang="pt-BR" sz="2800" dirty="0" smtClean="0"/>
              <a:t> </a:t>
            </a:r>
            <a:r>
              <a:rPr lang="pt-BR" sz="2800" dirty="0"/>
              <a:t>usam </a:t>
            </a:r>
            <a:r>
              <a:rPr lang="pt-BR" sz="2800" dirty="0" smtClean="0"/>
              <a:t>para </a:t>
            </a:r>
            <a:r>
              <a:rPr lang="pt-BR" sz="2800" dirty="0"/>
              <a:t>rotear mensagens para </a:t>
            </a:r>
            <a:r>
              <a:rPr lang="pt-BR" sz="2800" dirty="0" smtClean="0"/>
              <a:t>filas</a:t>
            </a:r>
          </a:p>
        </p:txBody>
      </p:sp>
    </p:spTree>
    <p:extLst>
      <p:ext uri="{BB962C8B-B14F-4D97-AF65-F5344CB8AC3E}">
        <p14:creationId xmlns:p14="http://schemas.microsoft.com/office/powerpoint/2010/main" val="365874073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Consumidores</a:t>
            </a:r>
            <a:endParaRPr lang="pt-BR" dirty="0" smtClean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t-BR" sz="2800" dirty="0" smtClean="0"/>
          </a:p>
          <a:p>
            <a:pPr marL="0" indent="0">
              <a:buNone/>
            </a:pPr>
            <a:endParaRPr lang="pt-BR" sz="2800" dirty="0"/>
          </a:p>
          <a:p>
            <a:r>
              <a:rPr lang="pt-BR" sz="2800" dirty="0" smtClean="0"/>
              <a:t>Receber </a:t>
            </a:r>
            <a:r>
              <a:rPr lang="pt-BR" sz="2800" dirty="0"/>
              <a:t>mensagens entregues a eles ("</a:t>
            </a:r>
            <a:r>
              <a:rPr lang="pt-BR" sz="2800" dirty="0" err="1"/>
              <a:t>push</a:t>
            </a:r>
            <a:r>
              <a:rPr lang="pt-BR" sz="2800" dirty="0"/>
              <a:t> API</a:t>
            </a:r>
            <a:r>
              <a:rPr lang="pt-BR" sz="2800" dirty="0" smtClean="0"/>
              <a:t>")</a:t>
            </a:r>
          </a:p>
          <a:p>
            <a:endParaRPr lang="pt-BR" sz="2800" dirty="0"/>
          </a:p>
          <a:p>
            <a:endParaRPr lang="pt-BR" sz="2800" dirty="0"/>
          </a:p>
          <a:p>
            <a:r>
              <a:rPr lang="pt-BR" sz="2800" dirty="0" smtClean="0"/>
              <a:t>Buscar </a:t>
            </a:r>
            <a:r>
              <a:rPr lang="pt-BR" sz="2800" dirty="0"/>
              <a:t>mensagens conforme necessário ("</a:t>
            </a:r>
            <a:r>
              <a:rPr lang="pt-BR" sz="2800" dirty="0" err="1"/>
              <a:t>pull</a:t>
            </a:r>
            <a:r>
              <a:rPr lang="pt-BR" sz="2800" dirty="0"/>
              <a:t> API")</a:t>
            </a:r>
            <a:endParaRPr lang="pt-BR" sz="2800" dirty="0" smtClean="0"/>
          </a:p>
        </p:txBody>
      </p:sp>
    </p:spTree>
    <p:extLst>
      <p:ext uri="{BB962C8B-B14F-4D97-AF65-F5344CB8AC3E}">
        <p14:creationId xmlns:p14="http://schemas.microsoft.com/office/powerpoint/2010/main" val="300477144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spring amq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836712"/>
            <a:ext cx="8833437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93737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420888"/>
            <a:ext cx="8229600" cy="1719064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Cadastrando um livro de forma assíncrona</a:t>
            </a:r>
            <a:r>
              <a:rPr lang="pt-BR" dirty="0"/>
              <a:t/>
            </a:r>
            <a:br>
              <a:rPr lang="pt-BR" dirty="0"/>
            </a:br>
            <a:r>
              <a:rPr lang="pt-BR" b="1" dirty="0" smtClean="0"/>
              <a:t>(Apostila)</a:t>
            </a:r>
            <a:endParaRPr lang="pt-BR" dirty="0"/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mtClean="0"/>
              <a:t>Prática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064534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HA </a:t>
            </a:r>
            <a:r>
              <a:rPr lang="pt-BR" dirty="0"/>
              <a:t>– High </a:t>
            </a:r>
            <a:r>
              <a:rPr lang="pt-BR" dirty="0" err="1"/>
              <a:t>availability</a:t>
            </a:r>
            <a:endParaRPr lang="pt-BR" dirty="0" smtClean="0"/>
          </a:p>
        </p:txBody>
      </p:sp>
      <p:pic>
        <p:nvPicPr>
          <p:cNvPr id="2050" name="Picture 2" descr="Resultado de imagem para rabbitmq clus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772816"/>
            <a:ext cx="6792554" cy="471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27158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292494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sz="5400" b="1" dirty="0" smtClean="0"/>
              <a:t>Características da Arquitetura Orientada a </a:t>
            </a:r>
            <a:r>
              <a:rPr lang="pt-BR" sz="5400" b="1" dirty="0" err="1" smtClean="0"/>
              <a:t>Microsserviços</a:t>
            </a:r>
            <a:endParaRPr lang="pt-BR" sz="5400" b="1" dirty="0"/>
          </a:p>
        </p:txBody>
      </p:sp>
      <p:sp>
        <p:nvSpPr>
          <p:cNvPr id="3" name="CaixaDeTexto 2"/>
          <p:cNvSpPr txBox="1"/>
          <p:nvPr/>
        </p:nvSpPr>
        <p:spPr>
          <a:xfrm>
            <a:off x="50774" y="35332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Capítulo 3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0762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t-BR" sz="2800" dirty="0" smtClean="0"/>
          </a:p>
          <a:p>
            <a:pPr marL="0" indent="0" algn="ctr">
              <a:buNone/>
            </a:pPr>
            <a:r>
              <a:rPr lang="pt-BR" sz="2800" dirty="0" err="1" smtClean="0"/>
              <a:t>Microsserviço</a:t>
            </a:r>
            <a:r>
              <a:rPr lang="pt-BR" sz="2800" dirty="0" smtClean="0"/>
              <a:t> </a:t>
            </a:r>
            <a:r>
              <a:rPr lang="pt-BR" sz="2800" dirty="0"/>
              <a:t>é uma abordagem para desenvolver uma única aplicação como uma suíte de serviços, cada um rodando em seu próprio processo e se comunicando através de mecanismos leves, geralmente através de uma API HTTP</a:t>
            </a:r>
            <a:endParaRPr lang="pt-BR" sz="2800" dirty="0" smtClean="0"/>
          </a:p>
        </p:txBody>
      </p:sp>
    </p:spTree>
    <p:extLst>
      <p:ext uri="{BB962C8B-B14F-4D97-AF65-F5344CB8AC3E}">
        <p14:creationId xmlns:p14="http://schemas.microsoft.com/office/powerpoint/2010/main" val="27833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Arquitetura Tradicional</a:t>
            </a:r>
          </a:p>
        </p:txBody>
      </p:sp>
      <p:pic>
        <p:nvPicPr>
          <p:cNvPr id="3075" name="Picture 3" descr="E:\git\gitbook-treinamento-microservices\assets\03-blog_f1_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92"/>
          <a:stretch/>
        </p:blipFill>
        <p:spPr bwMode="auto">
          <a:xfrm>
            <a:off x="2912999" y="1772816"/>
            <a:ext cx="3754664" cy="473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59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Microsserviços</a:t>
            </a:r>
            <a:endParaRPr lang="pt-BR" dirty="0" smtClean="0"/>
          </a:p>
        </p:txBody>
      </p:sp>
      <p:pic>
        <p:nvPicPr>
          <p:cNvPr id="4" name="Picture 3" descr="E:\git\gitbook-treinamento-microservices\assets\03-blog_f1_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39"/>
          <a:stretch/>
        </p:blipFill>
        <p:spPr bwMode="auto">
          <a:xfrm>
            <a:off x="2743200" y="1772816"/>
            <a:ext cx="3924463" cy="473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18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err="1"/>
              <a:t>Componentização</a:t>
            </a:r>
            <a:r>
              <a:rPr lang="pt-BR" b="1" dirty="0"/>
              <a:t> via </a:t>
            </a:r>
            <a:r>
              <a:rPr lang="pt-BR" b="1" dirty="0" smtClean="0"/>
              <a:t>serviços</a:t>
            </a:r>
            <a:endParaRPr lang="pt-BR" dirty="0" smtClean="0"/>
          </a:p>
        </p:txBody>
      </p:sp>
      <p:pic>
        <p:nvPicPr>
          <p:cNvPr id="4098" name="Picture 2" descr="Resultado de imagem para software compon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44824"/>
            <a:ext cx="8784976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15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1124744"/>
            <a:ext cx="8229600" cy="4392488"/>
          </a:xfrm>
        </p:spPr>
        <p:txBody>
          <a:bodyPr>
            <a:noAutofit/>
          </a:bodyPr>
          <a:lstStyle/>
          <a:p>
            <a:r>
              <a:rPr lang="pt-BR" sz="8800" b="1" dirty="0" smtClean="0"/>
              <a:t>Módulo I:</a:t>
            </a:r>
            <a:br>
              <a:rPr lang="pt-BR" sz="8800" b="1" dirty="0" smtClean="0"/>
            </a:br>
            <a:r>
              <a:rPr lang="pt-BR" sz="8800" b="1" dirty="0" smtClean="0"/>
              <a:t>Design de </a:t>
            </a:r>
            <a:r>
              <a:rPr lang="pt-BR" sz="8800" b="1" dirty="0" err="1" smtClean="0"/>
              <a:t>Microsserviços</a:t>
            </a:r>
            <a:endParaRPr lang="pt-BR" sz="8800" b="1" dirty="0"/>
          </a:p>
        </p:txBody>
      </p:sp>
    </p:spTree>
    <p:extLst>
      <p:ext uri="{BB962C8B-B14F-4D97-AF65-F5344CB8AC3E}">
        <p14:creationId xmlns:p14="http://schemas.microsoft.com/office/powerpoint/2010/main" val="397191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b="1" dirty="0"/>
              <a:t>Organizado através das áreas do </a:t>
            </a:r>
            <a:r>
              <a:rPr lang="pt-BR" sz="3200" b="1" dirty="0" smtClean="0"/>
              <a:t>negócio</a:t>
            </a:r>
            <a:endParaRPr lang="pt-BR" sz="3200" dirty="0" smtClean="0"/>
          </a:p>
        </p:txBody>
      </p:sp>
      <p:pic>
        <p:nvPicPr>
          <p:cNvPr id="6146" name="Picture 2" descr="E:\git\gitbook-treinamento-microservices\assets\03-blog_f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484784"/>
            <a:ext cx="6264696" cy="495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61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b="1" dirty="0"/>
              <a:t>Organizado através das áreas do </a:t>
            </a:r>
            <a:r>
              <a:rPr lang="pt-BR" sz="3200" b="1" dirty="0" smtClean="0"/>
              <a:t>negócio</a:t>
            </a:r>
            <a:endParaRPr lang="pt-BR" sz="3200" dirty="0" smtClean="0"/>
          </a:p>
        </p:txBody>
      </p:sp>
      <p:pic>
        <p:nvPicPr>
          <p:cNvPr id="7170" name="Picture 2" descr="E:\git\gitbook-treinamento-microservices\assets\03-blog_f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72816"/>
            <a:ext cx="8641147" cy="465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72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Qual é o tamanho de um </a:t>
            </a:r>
            <a:r>
              <a:rPr lang="pt-BR" b="1" dirty="0" err="1"/>
              <a:t>microsserviço</a:t>
            </a:r>
            <a:r>
              <a:rPr lang="pt-BR" b="1" dirty="0" smtClean="0"/>
              <a:t>?</a:t>
            </a:r>
            <a:endParaRPr lang="pt-BR" dirty="0" smtClean="0"/>
          </a:p>
        </p:txBody>
      </p:sp>
      <p:pic>
        <p:nvPicPr>
          <p:cNvPr id="8194" name="Picture 2" descr="Resultado de imagem para Two Pizza Te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857375"/>
            <a:ext cx="6120680" cy="459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64475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Produtos e não </a:t>
            </a:r>
            <a:r>
              <a:rPr lang="pt-BR" b="1" dirty="0" smtClean="0"/>
              <a:t>projetos</a:t>
            </a:r>
            <a:endParaRPr lang="pt-BR" dirty="0" smtClean="0"/>
          </a:p>
        </p:txBody>
      </p:sp>
      <p:pic>
        <p:nvPicPr>
          <p:cNvPr id="9218" name="Picture 2" descr="Resultado de imagem para you build, you run 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56792"/>
            <a:ext cx="6552728" cy="491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44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Revisão dia 3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600" dirty="0" err="1" smtClean="0"/>
              <a:t>Swagger</a:t>
            </a:r>
            <a:endParaRPr lang="pt-BR" sz="3600" dirty="0" smtClean="0"/>
          </a:p>
          <a:p>
            <a:endParaRPr lang="pt-BR" sz="3600" dirty="0" smtClean="0"/>
          </a:p>
          <a:p>
            <a:r>
              <a:rPr lang="pt-BR" sz="3600" dirty="0" err="1" smtClean="0"/>
              <a:t>RabbitMQ</a:t>
            </a:r>
            <a:endParaRPr lang="pt-BR" sz="3600" dirty="0" smtClean="0"/>
          </a:p>
          <a:p>
            <a:pPr lvl="1"/>
            <a:r>
              <a:rPr lang="pt-BR" sz="3200" dirty="0" err="1" smtClean="0"/>
              <a:t>Direct</a:t>
            </a:r>
            <a:r>
              <a:rPr lang="pt-BR" sz="3200" dirty="0" smtClean="0"/>
              <a:t> Exchange</a:t>
            </a:r>
          </a:p>
          <a:p>
            <a:pPr lvl="1"/>
            <a:r>
              <a:rPr lang="pt-BR" sz="3200" dirty="0" err="1" smtClean="0"/>
              <a:t>Fanout</a:t>
            </a:r>
            <a:r>
              <a:rPr lang="pt-BR" sz="3200" dirty="0" smtClean="0"/>
              <a:t> Exchange</a:t>
            </a:r>
          </a:p>
          <a:p>
            <a:pPr lvl="1"/>
            <a:r>
              <a:rPr lang="pt-BR" sz="3200" dirty="0" err="1" smtClean="0"/>
              <a:t>Topic</a:t>
            </a:r>
            <a:r>
              <a:rPr lang="pt-BR" sz="3200" dirty="0" smtClean="0"/>
              <a:t> Exchange</a:t>
            </a:r>
            <a:endParaRPr lang="pt-BR" sz="3200" dirty="0"/>
          </a:p>
          <a:p>
            <a:pPr lvl="1"/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97917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err="1"/>
              <a:t>Endpoints</a:t>
            </a:r>
            <a:r>
              <a:rPr lang="pt-BR" b="1" dirty="0"/>
              <a:t> inteligentes e fluxo de comunicação </a:t>
            </a:r>
            <a:r>
              <a:rPr lang="pt-BR" b="1" dirty="0" smtClean="0"/>
              <a:t>simples</a:t>
            </a:r>
            <a:endParaRPr lang="pt-BR" dirty="0" smtClean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t-BR" sz="2800" dirty="0" smtClean="0"/>
          </a:p>
          <a:p>
            <a:pPr marL="0" indent="0">
              <a:buNone/>
            </a:pPr>
            <a:endParaRPr lang="pt-BR" sz="2800" dirty="0" smtClean="0"/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r>
              <a:rPr lang="pt-BR" sz="2800" dirty="0" smtClean="0"/>
              <a:t>"</a:t>
            </a:r>
            <a:r>
              <a:rPr lang="pt-BR" sz="2800" dirty="0"/>
              <a:t>Seja feito </a:t>
            </a:r>
            <a:r>
              <a:rPr lang="pt-BR" sz="2800" b="1" dirty="0" smtClean="0"/>
              <a:t>de</a:t>
            </a:r>
            <a:r>
              <a:rPr lang="pt-BR" sz="2800" dirty="0" smtClean="0"/>
              <a:t> </a:t>
            </a:r>
            <a:r>
              <a:rPr lang="pt-BR" sz="2800" dirty="0"/>
              <a:t>Web, não </a:t>
            </a:r>
            <a:r>
              <a:rPr lang="pt-BR" sz="2800" b="1" dirty="0" smtClean="0"/>
              <a:t>atrás</a:t>
            </a:r>
            <a:r>
              <a:rPr lang="pt-BR" sz="2800" dirty="0" smtClean="0"/>
              <a:t> </a:t>
            </a:r>
            <a:r>
              <a:rPr lang="pt-BR" sz="2800" dirty="0"/>
              <a:t>da Web."</a:t>
            </a:r>
          </a:p>
          <a:p>
            <a:pPr marL="0" indent="0">
              <a:buNone/>
            </a:pPr>
            <a:r>
              <a:rPr lang="pt-BR" sz="2800" dirty="0" smtClean="0"/>
              <a:t>— </a:t>
            </a:r>
            <a:r>
              <a:rPr lang="pt-BR" sz="2800" dirty="0"/>
              <a:t>Ian Robinson</a:t>
            </a:r>
            <a:endParaRPr lang="pt-BR" sz="2800" dirty="0" smtClean="0"/>
          </a:p>
        </p:txBody>
      </p:sp>
    </p:spTree>
    <p:extLst>
      <p:ext uri="{BB962C8B-B14F-4D97-AF65-F5344CB8AC3E}">
        <p14:creationId xmlns:p14="http://schemas.microsoft.com/office/powerpoint/2010/main" val="162494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Governança </a:t>
            </a:r>
            <a:r>
              <a:rPr lang="pt-BR" b="1" dirty="0" smtClean="0"/>
              <a:t>descentralizada</a:t>
            </a:r>
            <a:endParaRPr lang="pt-BR" dirty="0" smtClean="0"/>
          </a:p>
        </p:txBody>
      </p:sp>
      <p:pic>
        <p:nvPicPr>
          <p:cNvPr id="10242" name="Picture 2" descr="Resultado de imagem para node python jav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59632" y="1709935"/>
            <a:ext cx="6336704" cy="452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0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err="1" smtClean="0"/>
              <a:t>Microsserviços</a:t>
            </a:r>
            <a:r>
              <a:rPr lang="pt-BR" b="1" dirty="0" smtClean="0"/>
              <a:t> </a:t>
            </a:r>
            <a:r>
              <a:rPr lang="pt-BR" b="1" dirty="0"/>
              <a:t>e SOA</a:t>
            </a:r>
            <a:endParaRPr lang="pt-BR" dirty="0" smtClean="0"/>
          </a:p>
        </p:txBody>
      </p:sp>
      <p:pic>
        <p:nvPicPr>
          <p:cNvPr id="11266" name="Picture 2" descr="Resultado de imagem para microservice so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342" y="1412776"/>
            <a:ext cx="9168342" cy="515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328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Muitas linguagens, muitas opções</a:t>
            </a:r>
            <a:endParaRPr lang="pt-BR" dirty="0" smtClean="0"/>
          </a:p>
        </p:txBody>
      </p:sp>
      <p:pic>
        <p:nvPicPr>
          <p:cNvPr id="12290" name="Picture 2" descr="Resultado de imagem para polyglot microservic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5468" y="1484784"/>
            <a:ext cx="8768532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20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Administração descentralizada de dados</a:t>
            </a:r>
            <a:endParaRPr lang="pt-BR" dirty="0" smtClean="0"/>
          </a:p>
        </p:txBody>
      </p:sp>
      <p:pic>
        <p:nvPicPr>
          <p:cNvPr id="13314" name="Picture 2" descr="E:\git\gitbook-treinamento-microservices\assets\03-blog_f6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8424936" cy="506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677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2924944"/>
            <a:ext cx="8229600" cy="1143000"/>
          </a:xfrm>
        </p:spPr>
        <p:txBody>
          <a:bodyPr>
            <a:normAutofit/>
          </a:bodyPr>
          <a:lstStyle/>
          <a:p>
            <a:r>
              <a:rPr lang="pt-BR" sz="5400" b="1" dirty="0" err="1" smtClean="0"/>
              <a:t>Microsserviços</a:t>
            </a:r>
            <a:endParaRPr lang="pt-BR" sz="5400" b="1" dirty="0"/>
          </a:p>
        </p:txBody>
      </p:sp>
      <p:sp>
        <p:nvSpPr>
          <p:cNvPr id="4" name="CaixaDeTexto 3"/>
          <p:cNvSpPr txBox="1"/>
          <p:nvPr/>
        </p:nvSpPr>
        <p:spPr>
          <a:xfrm>
            <a:off x="50774" y="35332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Capítulo 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529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Padrões amplamente testados e padrões impostos</a:t>
            </a:r>
            <a:endParaRPr lang="pt-BR" dirty="0" smtClean="0"/>
          </a:p>
        </p:txBody>
      </p:sp>
      <p:pic>
        <p:nvPicPr>
          <p:cNvPr id="14338" name="Picture 2" descr="Resultado de imagem para standards batt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39" y="3429000"/>
            <a:ext cx="8817649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58125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Automação da Infraestrutura</a:t>
            </a:r>
            <a:endParaRPr lang="pt-BR" dirty="0" smtClean="0"/>
          </a:p>
        </p:txBody>
      </p:sp>
      <p:pic>
        <p:nvPicPr>
          <p:cNvPr id="15362" name="Picture 2" descr="E:\git\gitbook-treinamento-microservices\assets\03-blog_f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4" y="2708920"/>
            <a:ext cx="8993187" cy="250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84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Resultado de imagem para toolbo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840695"/>
            <a:ext cx="6048672" cy="604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Facilite fazer a coisa correta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51214905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Projetado para a </a:t>
            </a:r>
            <a:r>
              <a:rPr lang="pt-BR" b="1" dirty="0" smtClean="0"/>
              <a:t>falha</a:t>
            </a:r>
            <a:endParaRPr lang="pt-BR" dirty="0" smtClean="0"/>
          </a:p>
        </p:txBody>
      </p:sp>
      <p:pic>
        <p:nvPicPr>
          <p:cNvPr id="18434" name="Picture 2" descr="Resultado de imagem para fault tolerant system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39752" y="2060848"/>
            <a:ext cx="4176464" cy="401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04270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O </a:t>
            </a:r>
            <a:r>
              <a:rPr lang="pt-BR" b="1" dirty="0" err="1"/>
              <a:t>Circuit</a:t>
            </a:r>
            <a:r>
              <a:rPr lang="pt-BR" b="1" dirty="0"/>
              <a:t> </a:t>
            </a:r>
            <a:r>
              <a:rPr lang="pt-BR" b="1" dirty="0" err="1"/>
              <a:t>Breaker</a:t>
            </a:r>
            <a:r>
              <a:rPr lang="pt-BR" b="1" dirty="0"/>
              <a:t> e o código pronto para a produção</a:t>
            </a:r>
            <a:endParaRPr lang="pt-BR" dirty="0" smtClean="0"/>
          </a:p>
        </p:txBody>
      </p:sp>
      <p:sp>
        <p:nvSpPr>
          <p:cNvPr id="5" name="AutoShape 4" descr="RevisÃ£o e Troca de Disjuntor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204864"/>
            <a:ext cx="3152775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889915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Considerando chamadas síncronas prejudiciais</a:t>
            </a:r>
            <a:endParaRPr lang="pt-BR" dirty="0" smtClean="0"/>
          </a:p>
        </p:txBody>
      </p:sp>
      <p:pic>
        <p:nvPicPr>
          <p:cNvPr id="20482" name="Picture 2" descr="sync-vs-async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9552" y="2060848"/>
            <a:ext cx="8384776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5969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Design que evolui</a:t>
            </a:r>
            <a:endParaRPr lang="pt-BR" dirty="0" smtClean="0"/>
          </a:p>
        </p:txBody>
      </p:sp>
      <p:pic>
        <p:nvPicPr>
          <p:cNvPr id="21506" name="Picture 2" descr="Resultado de imagem para granularity microservic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91" y="2643127"/>
            <a:ext cx="8267700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92280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420888"/>
            <a:ext cx="8229600" cy="1719064"/>
          </a:xfrm>
        </p:spPr>
        <p:txBody>
          <a:bodyPr>
            <a:normAutofit/>
          </a:bodyPr>
          <a:lstStyle/>
          <a:p>
            <a:r>
              <a:rPr lang="pt-BR" b="1" dirty="0" err="1" smtClean="0"/>
              <a:t>Config</a:t>
            </a:r>
            <a:r>
              <a:rPr lang="pt-BR" b="1" dirty="0" smtClean="0"/>
              <a:t> Server</a:t>
            </a:r>
            <a:r>
              <a:rPr lang="pt-BR" dirty="0"/>
              <a:t/>
            </a:r>
            <a:br>
              <a:rPr lang="pt-BR" dirty="0"/>
            </a:br>
            <a:r>
              <a:rPr lang="pt-BR" b="1" dirty="0" smtClean="0"/>
              <a:t>(Apostila)</a:t>
            </a:r>
            <a:endParaRPr lang="pt-BR" dirty="0"/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mtClean="0"/>
              <a:t>Prática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477908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420888"/>
            <a:ext cx="8229600" cy="1719064"/>
          </a:xfrm>
        </p:spPr>
        <p:txBody>
          <a:bodyPr>
            <a:normAutofit/>
          </a:bodyPr>
          <a:lstStyle/>
          <a:p>
            <a:r>
              <a:rPr lang="pt-BR" b="1" dirty="0"/>
              <a:t>Service Discovery com Consul</a:t>
            </a:r>
            <a:r>
              <a:rPr lang="pt-BR" dirty="0"/>
              <a:t/>
            </a:r>
            <a:br>
              <a:rPr lang="pt-BR" dirty="0"/>
            </a:br>
            <a:r>
              <a:rPr lang="pt-BR" b="1" dirty="0" smtClean="0"/>
              <a:t>(Apostila)</a:t>
            </a:r>
            <a:endParaRPr lang="pt-BR" dirty="0"/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mtClean="0"/>
              <a:t>Prática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1114225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420888"/>
            <a:ext cx="8229600" cy="1719064"/>
          </a:xfrm>
        </p:spPr>
        <p:txBody>
          <a:bodyPr>
            <a:normAutofit/>
          </a:bodyPr>
          <a:lstStyle/>
          <a:p>
            <a:r>
              <a:rPr lang="pt-BR" b="1" dirty="0"/>
              <a:t>Service Boot </a:t>
            </a:r>
            <a:r>
              <a:rPr lang="pt-BR" b="1" dirty="0" err="1"/>
              <a:t>Actuator</a:t>
            </a:r>
            <a:r>
              <a:rPr lang="pt-BR" dirty="0"/>
              <a:t/>
            </a:r>
            <a:br>
              <a:rPr lang="pt-BR" dirty="0"/>
            </a:br>
            <a:r>
              <a:rPr lang="pt-BR" b="1" dirty="0" smtClean="0"/>
              <a:t>(Apostila)</a:t>
            </a:r>
            <a:endParaRPr lang="pt-BR" dirty="0"/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mtClean="0"/>
              <a:t>Prática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8848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Definição de </a:t>
            </a:r>
            <a:r>
              <a:rPr lang="pt-BR" b="1" dirty="0" err="1"/>
              <a:t>Microsserviços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492896"/>
            <a:ext cx="8229600" cy="24768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4400" dirty="0" smtClean="0"/>
              <a:t>"</a:t>
            </a:r>
            <a:r>
              <a:rPr lang="pt-BR" sz="4400" dirty="0" err="1" smtClean="0"/>
              <a:t>Microsserviços</a:t>
            </a:r>
            <a:r>
              <a:rPr lang="pt-BR" sz="4400" dirty="0" smtClean="0"/>
              <a:t> </a:t>
            </a:r>
            <a:r>
              <a:rPr lang="pt-BR" sz="4400" dirty="0"/>
              <a:t>são uma abordagem arquitetural para a criação de </a:t>
            </a:r>
            <a:r>
              <a:rPr lang="pt-BR" sz="4400" dirty="0" smtClean="0"/>
              <a:t>aplicações"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143942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420888"/>
            <a:ext cx="8229600" cy="1719064"/>
          </a:xfrm>
        </p:spPr>
        <p:txBody>
          <a:bodyPr>
            <a:normAutofit/>
          </a:bodyPr>
          <a:lstStyle/>
          <a:p>
            <a:r>
              <a:rPr lang="pt-BR" b="1" dirty="0"/>
              <a:t>Cache com Redis</a:t>
            </a:r>
            <a:r>
              <a:rPr lang="pt-BR" dirty="0"/>
              <a:t/>
            </a:r>
            <a:br>
              <a:rPr lang="pt-BR" dirty="0"/>
            </a:br>
            <a:r>
              <a:rPr lang="pt-BR" b="1" dirty="0" smtClean="0"/>
              <a:t>(Apostila)</a:t>
            </a:r>
            <a:endParaRPr lang="pt-BR" dirty="0"/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mtClean="0"/>
              <a:t>Prática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644671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Revisão dia 4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sz="3600" dirty="0" smtClean="0"/>
          </a:p>
          <a:p>
            <a:r>
              <a:rPr lang="pt-BR" sz="3600" dirty="0" err="1" smtClean="0"/>
              <a:t>Config</a:t>
            </a:r>
            <a:r>
              <a:rPr lang="pt-BR" sz="3600" dirty="0" smtClean="0"/>
              <a:t> Server</a:t>
            </a:r>
          </a:p>
          <a:p>
            <a:r>
              <a:rPr lang="pt-BR" sz="3600" dirty="0" smtClean="0"/>
              <a:t>Service Discovery – Consul</a:t>
            </a:r>
          </a:p>
          <a:p>
            <a:r>
              <a:rPr lang="pt-BR" sz="3600" dirty="0" err="1" smtClean="0"/>
              <a:t>Actuator</a:t>
            </a:r>
            <a:endParaRPr lang="pt-BR" sz="3600" dirty="0" smtClean="0"/>
          </a:p>
          <a:p>
            <a:r>
              <a:rPr lang="pt-BR" sz="3600" dirty="0" smtClean="0"/>
              <a:t>Redis</a:t>
            </a:r>
          </a:p>
          <a:p>
            <a:r>
              <a:rPr lang="pt-BR" sz="3600" dirty="0" smtClean="0"/>
              <a:t>Gateway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80315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420888"/>
            <a:ext cx="8229600" cy="1719064"/>
          </a:xfrm>
        </p:spPr>
        <p:txBody>
          <a:bodyPr>
            <a:normAutofit/>
          </a:bodyPr>
          <a:lstStyle/>
          <a:p>
            <a:r>
              <a:rPr lang="pt-BR" b="1" dirty="0" smtClean="0"/>
              <a:t>Gateway</a:t>
            </a:r>
            <a:br>
              <a:rPr lang="pt-BR" b="1" dirty="0" smtClean="0"/>
            </a:br>
            <a:r>
              <a:rPr lang="pt-BR" b="1" dirty="0" smtClean="0"/>
              <a:t>(Apostila)</a:t>
            </a:r>
            <a:endParaRPr lang="pt-BR" dirty="0"/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mtClean="0"/>
              <a:t>Prática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126722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292494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sz="5400" b="1" dirty="0" smtClean="0"/>
              <a:t>Design Arquitetural de </a:t>
            </a:r>
            <a:r>
              <a:rPr lang="pt-BR" sz="5400" b="1" dirty="0" err="1" smtClean="0"/>
              <a:t>Microsserviços</a:t>
            </a:r>
            <a:endParaRPr lang="pt-BR" sz="5400" b="1" dirty="0"/>
          </a:p>
        </p:txBody>
      </p:sp>
      <p:sp>
        <p:nvSpPr>
          <p:cNvPr id="3" name="CaixaDeTexto 2"/>
          <p:cNvSpPr txBox="1"/>
          <p:nvPr/>
        </p:nvSpPr>
        <p:spPr>
          <a:xfrm>
            <a:off x="50774" y="35332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Capítulo 4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870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Diagrama lÃ³gico do estilo de arquitetura de microsserviÃ§o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52736"/>
            <a:ext cx="8857658" cy="4799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0405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08920"/>
            <a:ext cx="8229600" cy="1143000"/>
          </a:xfrm>
        </p:spPr>
        <p:txBody>
          <a:bodyPr/>
          <a:lstStyle/>
          <a:p>
            <a:r>
              <a:rPr lang="pt-BR" dirty="0"/>
              <a:t>Análise de domínio</a:t>
            </a:r>
          </a:p>
        </p:txBody>
      </p:sp>
    </p:spTree>
    <p:extLst>
      <p:ext uri="{BB962C8B-B14F-4D97-AF65-F5344CB8AC3E}">
        <p14:creationId xmlns:p14="http://schemas.microsoft.com/office/powerpoint/2010/main" val="249743434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git\gitbook-treinamento-microservices\assets\04-ddd-proces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80" y="2888940"/>
            <a:ext cx="8770437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91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Analisar o domínio</a:t>
            </a:r>
            <a:endParaRPr lang="pt-BR" dirty="0" smtClean="0"/>
          </a:p>
        </p:txBody>
      </p:sp>
      <p:pic>
        <p:nvPicPr>
          <p:cNvPr id="3074" name="Picture 2" descr="Resultado de imagem para domain analysi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3769" y="1412776"/>
            <a:ext cx="9163914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Entrega por </a:t>
            </a:r>
            <a:r>
              <a:rPr lang="pt-BR" b="1" dirty="0" err="1"/>
              <a:t>Drones</a:t>
            </a:r>
            <a:r>
              <a:rPr lang="pt-BR" b="1" dirty="0"/>
              <a:t>: analisando o domínio corporativo</a:t>
            </a:r>
            <a:endParaRPr lang="pt-BR" dirty="0" smtClean="0"/>
          </a:p>
        </p:txBody>
      </p:sp>
      <p:pic>
        <p:nvPicPr>
          <p:cNvPr id="4098" name="Picture 2" descr="E:\git\gitbook-treinamento-microservices\assets\04-ddd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556792"/>
            <a:ext cx="904875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05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Definir contextos limitados</a:t>
            </a:r>
            <a:endParaRPr lang="pt-BR" dirty="0" smtClean="0"/>
          </a:p>
        </p:txBody>
      </p:sp>
      <p:pic>
        <p:nvPicPr>
          <p:cNvPr id="5122" name="Picture 2" descr="E:\git\gitbook-treinamento-microservices\assets\04-ddd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776"/>
            <a:ext cx="9201150" cy="522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46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E:\git\gitbook-treinamento-microservices\assets\monolithic-vs-microservic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80728"/>
            <a:ext cx="8892480" cy="483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4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>
            <a:normAutofit/>
          </a:bodyPr>
          <a:lstStyle/>
          <a:p>
            <a:r>
              <a:rPr lang="pt-BR" b="1" dirty="0"/>
              <a:t>DDD tático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406226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Visão geral dos padrões táticos</a:t>
            </a:r>
            <a:endParaRPr lang="pt-BR" dirty="0" smtClean="0"/>
          </a:p>
        </p:txBody>
      </p:sp>
      <p:pic>
        <p:nvPicPr>
          <p:cNvPr id="6146" name="Picture 2" descr="E:\git\gitbook-treinamento-microservices\assets\04-ddd-patter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42476"/>
            <a:ext cx="8369370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97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Visão geral dos padrões táticos</a:t>
            </a:r>
            <a:endParaRPr lang="pt-BR" dirty="0" smtClean="0"/>
          </a:p>
        </p:txBody>
      </p:sp>
      <p:pic>
        <p:nvPicPr>
          <p:cNvPr id="6146" name="Picture 2" descr="E:\git\gitbook-treinamento-microservices\assets\04-ddd-patter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42476"/>
            <a:ext cx="8369370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02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Entrega por </a:t>
            </a:r>
            <a:r>
              <a:rPr lang="pt-BR" b="1" dirty="0" err="1"/>
              <a:t>Drones</a:t>
            </a:r>
            <a:r>
              <a:rPr lang="pt-BR" b="1" dirty="0"/>
              <a:t>: Explorando os padrões</a:t>
            </a:r>
            <a:endParaRPr lang="pt-BR" dirty="0" smtClean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16832"/>
            <a:ext cx="8229600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pt-BR" sz="2800" dirty="0" smtClean="0"/>
              <a:t>- </a:t>
            </a:r>
            <a:r>
              <a:rPr lang="pt-BR" sz="2800" dirty="0"/>
              <a:t>Um cliente pode solicitar que um </a:t>
            </a:r>
            <a:r>
              <a:rPr lang="pt-BR" sz="2800" dirty="0" err="1"/>
              <a:t>drone</a:t>
            </a:r>
            <a:r>
              <a:rPr lang="pt-BR" sz="2800" dirty="0"/>
              <a:t> colete os produtos de uma empresa que está registrada com o serviço de entrega por </a:t>
            </a:r>
            <a:r>
              <a:rPr lang="pt-BR" sz="2800" dirty="0" err="1"/>
              <a:t>drones</a:t>
            </a:r>
            <a:r>
              <a:rPr lang="pt-BR" sz="2800" dirty="0"/>
              <a:t>.</a:t>
            </a:r>
          </a:p>
          <a:p>
            <a:pPr marL="0" indent="0">
              <a:buNone/>
            </a:pPr>
            <a:r>
              <a:rPr lang="pt-BR" sz="2800" dirty="0"/>
              <a:t>- O remetente gera uma marcação (código de barras ou RFID) para colocar no pacote.</a:t>
            </a:r>
          </a:p>
          <a:p>
            <a:pPr marL="0" indent="0">
              <a:buNone/>
            </a:pPr>
            <a:r>
              <a:rPr lang="pt-BR" sz="2800" dirty="0"/>
              <a:t>- Um </a:t>
            </a:r>
            <a:r>
              <a:rPr lang="pt-BR" sz="2800" dirty="0" err="1"/>
              <a:t>drone</a:t>
            </a:r>
            <a:r>
              <a:rPr lang="pt-BR" sz="2800" dirty="0"/>
              <a:t> coletará um pacote no local de origem e o entregará no local de destino.</a:t>
            </a:r>
          </a:p>
          <a:p>
            <a:pPr marL="0" indent="0">
              <a:buNone/>
            </a:pPr>
            <a:r>
              <a:rPr lang="pt-BR" sz="2800" dirty="0"/>
              <a:t>- Quando um cliente agenda uma entrega, o sistema fornece um ETA com base em informações de rota, condições climáticas e dados históricos.</a:t>
            </a:r>
          </a:p>
          <a:p>
            <a:pPr marL="0" indent="0">
              <a:buNone/>
            </a:pPr>
            <a:r>
              <a:rPr lang="pt-BR" sz="2800" dirty="0"/>
              <a:t>- Quando o </a:t>
            </a:r>
            <a:r>
              <a:rPr lang="pt-BR" sz="2800" dirty="0" err="1"/>
              <a:t>drone</a:t>
            </a:r>
            <a:r>
              <a:rPr lang="pt-BR" sz="2800" dirty="0"/>
              <a:t> está em trânsito, um usuário pode acompanhar a localização atual e a ETA mais recente.</a:t>
            </a:r>
          </a:p>
          <a:p>
            <a:pPr marL="0" indent="0">
              <a:buNone/>
            </a:pPr>
            <a:r>
              <a:rPr lang="pt-BR" sz="2800" dirty="0"/>
              <a:t>- Até que um </a:t>
            </a:r>
            <a:r>
              <a:rPr lang="pt-BR" sz="2800" dirty="0" err="1"/>
              <a:t>drone</a:t>
            </a:r>
            <a:r>
              <a:rPr lang="pt-BR" sz="2800" dirty="0"/>
              <a:t> tenha coletado o pacote, o cliente pode cancelar uma entrega.</a:t>
            </a:r>
          </a:p>
          <a:p>
            <a:pPr marL="0" indent="0">
              <a:buNone/>
            </a:pPr>
            <a:r>
              <a:rPr lang="pt-BR" sz="2800" dirty="0"/>
              <a:t>- O cliente é notificado quando a entrega é concluída.</a:t>
            </a:r>
          </a:p>
          <a:p>
            <a:pPr marL="0" indent="0">
              <a:buNone/>
            </a:pPr>
            <a:r>
              <a:rPr lang="pt-BR" sz="2800" dirty="0"/>
              <a:t>- O remetente pode solicitar confirmação de entrega do cliente, na forma de uma assinatura ou impressão digital.</a:t>
            </a:r>
          </a:p>
          <a:p>
            <a:pPr marL="0" indent="0">
              <a:buNone/>
            </a:pPr>
            <a:r>
              <a:rPr lang="pt-BR" sz="2800" dirty="0"/>
              <a:t>- Os usuários podem pesquisar o histórico de uma entrega concluída.</a:t>
            </a:r>
            <a:endParaRPr lang="pt-BR" sz="2800" dirty="0" smtClean="0"/>
          </a:p>
        </p:txBody>
      </p:sp>
    </p:spTree>
    <p:extLst>
      <p:ext uri="{BB962C8B-B14F-4D97-AF65-F5344CB8AC3E}">
        <p14:creationId xmlns:p14="http://schemas.microsoft.com/office/powerpoint/2010/main" val="63909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Entrega por </a:t>
            </a:r>
            <a:r>
              <a:rPr lang="pt-BR" b="1" dirty="0" err="1"/>
              <a:t>Drones</a:t>
            </a:r>
            <a:r>
              <a:rPr lang="pt-BR" b="1" dirty="0"/>
              <a:t>: Explorando os padrões</a:t>
            </a:r>
            <a:endParaRPr lang="pt-BR" dirty="0" smtClean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16832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800" dirty="0"/>
              <a:t>- Entrega</a:t>
            </a:r>
          </a:p>
          <a:p>
            <a:pPr marL="0" indent="0">
              <a:buNone/>
            </a:pPr>
            <a:r>
              <a:rPr lang="pt-BR" sz="2800" dirty="0"/>
              <a:t>- Pacote</a:t>
            </a:r>
          </a:p>
          <a:p>
            <a:pPr marL="0" indent="0">
              <a:buNone/>
            </a:pPr>
            <a:r>
              <a:rPr lang="pt-BR" sz="2800" dirty="0"/>
              <a:t>- </a:t>
            </a:r>
            <a:r>
              <a:rPr lang="pt-BR" sz="2800" dirty="0" err="1"/>
              <a:t>Drone</a:t>
            </a:r>
            <a:endParaRPr lang="pt-BR" sz="2800" dirty="0"/>
          </a:p>
          <a:p>
            <a:pPr marL="0" indent="0">
              <a:buNone/>
            </a:pPr>
            <a:r>
              <a:rPr lang="pt-BR" sz="2800" dirty="0"/>
              <a:t>- Conta</a:t>
            </a:r>
          </a:p>
          <a:p>
            <a:pPr marL="0" indent="0">
              <a:buNone/>
            </a:pPr>
            <a:r>
              <a:rPr lang="pt-BR" sz="2800" dirty="0"/>
              <a:t>- Confirmação</a:t>
            </a:r>
          </a:p>
          <a:p>
            <a:pPr marL="0" indent="0">
              <a:buNone/>
            </a:pPr>
            <a:r>
              <a:rPr lang="pt-BR" sz="2800" dirty="0"/>
              <a:t>- Notificação</a:t>
            </a:r>
          </a:p>
          <a:p>
            <a:pPr marL="0" indent="0">
              <a:buNone/>
            </a:pPr>
            <a:r>
              <a:rPr lang="pt-BR" sz="2800" dirty="0"/>
              <a:t>- Marca</a:t>
            </a:r>
            <a:endParaRPr lang="pt-BR" sz="2800" dirty="0" smtClean="0"/>
          </a:p>
        </p:txBody>
      </p:sp>
    </p:spTree>
    <p:extLst>
      <p:ext uri="{BB962C8B-B14F-4D97-AF65-F5344CB8AC3E}">
        <p14:creationId xmlns:p14="http://schemas.microsoft.com/office/powerpoint/2010/main" val="172993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Entrega por </a:t>
            </a:r>
            <a:r>
              <a:rPr lang="pt-BR" b="1" dirty="0" err="1"/>
              <a:t>Drones</a:t>
            </a:r>
            <a:r>
              <a:rPr lang="pt-BR" b="1" dirty="0"/>
              <a:t>: Explorando os padrões</a:t>
            </a:r>
            <a:endParaRPr lang="pt-BR" dirty="0" smtClean="0"/>
          </a:p>
        </p:txBody>
      </p:sp>
      <p:pic>
        <p:nvPicPr>
          <p:cNvPr id="7170" name="Picture 2" descr="E:\git\gitbook-treinamento-microservices\assets\04-delivery-ent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3" y="2420888"/>
            <a:ext cx="9004553" cy="3344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19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Entrega por </a:t>
            </a:r>
            <a:r>
              <a:rPr lang="pt-BR" b="1" dirty="0" err="1"/>
              <a:t>Drones</a:t>
            </a:r>
            <a:r>
              <a:rPr lang="pt-BR" b="1" dirty="0"/>
              <a:t>: Explorando os padrões</a:t>
            </a:r>
            <a:endParaRPr lang="pt-BR" dirty="0" smtClean="0"/>
          </a:p>
        </p:txBody>
      </p:sp>
      <p:pic>
        <p:nvPicPr>
          <p:cNvPr id="8194" name="Picture 2" descr="E:\git\gitbook-treinamento-microservices\assets\04-drone-dd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1" y="2708920"/>
            <a:ext cx="8971605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12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Identificando limites de </a:t>
            </a:r>
            <a:r>
              <a:rPr lang="pt-BR" b="1" dirty="0" err="1"/>
              <a:t>microsserviço</a:t>
            </a:r>
            <a:endParaRPr lang="pt-BR" dirty="0" smtClean="0"/>
          </a:p>
        </p:txBody>
      </p:sp>
      <p:pic>
        <p:nvPicPr>
          <p:cNvPr id="9218" name="Picture 2" descr="E:\git\gitbook-treinamento-microservices\assets\04-bounded-context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04392"/>
            <a:ext cx="7848872" cy="5019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12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Do modelo de domínio a </a:t>
            </a:r>
            <a:r>
              <a:rPr lang="pt-BR" b="1" dirty="0" err="1"/>
              <a:t>microsserviços</a:t>
            </a:r>
            <a:endParaRPr lang="pt-BR" dirty="0" smtClean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2800" dirty="0" smtClean="0"/>
              <a:t>Comece </a:t>
            </a:r>
            <a:r>
              <a:rPr lang="pt-BR" sz="2800" dirty="0"/>
              <a:t>com um contexto </a:t>
            </a:r>
            <a:r>
              <a:rPr lang="pt-BR" sz="2800" dirty="0" smtClean="0"/>
              <a:t>limitado;</a:t>
            </a:r>
          </a:p>
          <a:p>
            <a:pPr marL="514350" indent="-514350">
              <a:buFont typeface="+mj-lt"/>
              <a:buAutoNum type="arabicPeriod"/>
            </a:pPr>
            <a:endParaRPr lang="pt-BR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pt-BR" sz="2800" dirty="0" smtClean="0"/>
              <a:t>Em </a:t>
            </a:r>
            <a:r>
              <a:rPr lang="pt-BR" sz="2800" dirty="0"/>
              <a:t>seguida, examine os agregados no seu modelo de </a:t>
            </a:r>
            <a:r>
              <a:rPr lang="pt-BR" sz="2800" dirty="0" smtClean="0"/>
              <a:t>domínio;</a:t>
            </a:r>
          </a:p>
          <a:p>
            <a:pPr marL="514350" indent="-514350">
              <a:buFont typeface="+mj-lt"/>
              <a:buAutoNum type="arabicPeriod"/>
            </a:pPr>
            <a:endParaRPr lang="pt-BR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pt-BR" sz="2800" dirty="0" smtClean="0"/>
              <a:t>Serviços </a:t>
            </a:r>
            <a:r>
              <a:rPr lang="pt-BR" sz="2800" dirty="0"/>
              <a:t>de domínio também são bons candidatos a </a:t>
            </a:r>
            <a:r>
              <a:rPr lang="pt-BR" sz="2800" dirty="0" err="1" smtClean="0"/>
              <a:t>microsserviços</a:t>
            </a:r>
            <a:r>
              <a:rPr lang="pt-BR" sz="2800" dirty="0" smtClean="0"/>
              <a:t>;</a:t>
            </a:r>
          </a:p>
          <a:p>
            <a:pPr marL="514350" indent="-514350">
              <a:buFont typeface="+mj-lt"/>
              <a:buAutoNum type="arabicPeriod"/>
            </a:pPr>
            <a:endParaRPr lang="pt-BR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pt-BR" sz="2800" dirty="0" smtClean="0"/>
              <a:t>Considere </a:t>
            </a:r>
            <a:r>
              <a:rPr lang="pt-BR" sz="2800" dirty="0"/>
              <a:t>os requisitos não </a:t>
            </a:r>
            <a:r>
              <a:rPr lang="pt-BR" sz="2800" dirty="0" smtClean="0"/>
              <a:t>funcionais;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41788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Valide o Design</a:t>
            </a:r>
            <a:endParaRPr lang="pt-BR" dirty="0" smtClean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sz="2800" dirty="0" smtClean="0"/>
              <a:t>Cada </a:t>
            </a:r>
            <a:r>
              <a:rPr lang="pt-BR" sz="2800" dirty="0"/>
              <a:t>serviço tem uma única responsabilidade</a:t>
            </a:r>
            <a:r>
              <a:rPr lang="pt-BR" sz="2800" dirty="0" smtClean="0"/>
              <a:t>.</a:t>
            </a:r>
          </a:p>
          <a:p>
            <a:endParaRPr lang="pt-BR" sz="2800" dirty="0"/>
          </a:p>
          <a:p>
            <a:r>
              <a:rPr lang="pt-BR" sz="2800" dirty="0" smtClean="0"/>
              <a:t>Não </a:t>
            </a:r>
            <a:r>
              <a:rPr lang="pt-BR" sz="2800" dirty="0"/>
              <a:t>há </a:t>
            </a:r>
            <a:r>
              <a:rPr lang="pt-BR" sz="2800" dirty="0" smtClean="0"/>
              <a:t>excesso de </a:t>
            </a:r>
            <a:r>
              <a:rPr lang="pt-BR" sz="2800" dirty="0"/>
              <a:t>comunicação entre os </a:t>
            </a:r>
            <a:r>
              <a:rPr lang="pt-BR" sz="2800" dirty="0" smtClean="0"/>
              <a:t>serviços.</a:t>
            </a:r>
          </a:p>
          <a:p>
            <a:endParaRPr lang="pt-BR" sz="2800" dirty="0"/>
          </a:p>
          <a:p>
            <a:r>
              <a:rPr lang="pt-BR" sz="2800" dirty="0" smtClean="0"/>
              <a:t>Cada </a:t>
            </a:r>
            <a:r>
              <a:rPr lang="pt-BR" sz="2800" dirty="0"/>
              <a:t>serviço é pequeno o suficiente para ser criado por uma pequena equipe trabalhando de forma independente</a:t>
            </a:r>
            <a:r>
              <a:rPr lang="pt-BR" sz="2800" dirty="0" smtClean="0"/>
              <a:t>.</a:t>
            </a:r>
          </a:p>
          <a:p>
            <a:endParaRPr lang="pt-BR" sz="2800" dirty="0"/>
          </a:p>
          <a:p>
            <a:r>
              <a:rPr lang="pt-BR" sz="2800" dirty="0" smtClean="0"/>
              <a:t>Não </a:t>
            </a:r>
            <a:r>
              <a:rPr lang="pt-BR" sz="2800" dirty="0"/>
              <a:t>há nenhuma interdependência que exige que dois ou mais serviços sejam implantados em </a:t>
            </a:r>
            <a:r>
              <a:rPr lang="pt-BR" sz="2800" dirty="0" smtClean="0"/>
              <a:t>sincronia;</a:t>
            </a:r>
          </a:p>
          <a:p>
            <a:endParaRPr lang="pt-BR" sz="2800" dirty="0"/>
          </a:p>
          <a:p>
            <a:r>
              <a:rPr lang="pt-BR" sz="2800" dirty="0" smtClean="0"/>
              <a:t>Os </a:t>
            </a:r>
            <a:r>
              <a:rPr lang="pt-BR" sz="2800" dirty="0"/>
              <a:t>serviços não estão acoplados de forma firme e podem evoluir de forma </a:t>
            </a:r>
            <a:r>
              <a:rPr lang="pt-BR" sz="2800" dirty="0" smtClean="0"/>
              <a:t>independente;</a:t>
            </a:r>
          </a:p>
          <a:p>
            <a:endParaRPr lang="pt-BR" sz="2800" dirty="0"/>
          </a:p>
          <a:p>
            <a:r>
              <a:rPr lang="pt-BR" sz="2800" dirty="0" smtClean="0"/>
              <a:t>Os </a:t>
            </a:r>
            <a:r>
              <a:rPr lang="pt-BR" sz="2800" dirty="0"/>
              <a:t>limites do serviço não criarão problemas de consistência ou integridade de </a:t>
            </a:r>
            <a:r>
              <a:rPr lang="pt-BR" sz="2800" dirty="0" smtClean="0"/>
              <a:t>dados; 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362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Resultado de imagem para microservices exam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16" y="692694"/>
            <a:ext cx="8496944" cy="583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62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Entrega por </a:t>
            </a:r>
            <a:r>
              <a:rPr lang="pt-BR" b="1" dirty="0" err="1"/>
              <a:t>Drones</a:t>
            </a:r>
            <a:r>
              <a:rPr lang="pt-BR" b="1" dirty="0"/>
              <a:t>: Definindo os </a:t>
            </a:r>
            <a:r>
              <a:rPr lang="pt-BR" b="1" dirty="0" err="1"/>
              <a:t>microsserviços</a:t>
            </a:r>
            <a:endParaRPr lang="pt-BR" dirty="0" smtClean="0"/>
          </a:p>
        </p:txBody>
      </p:sp>
      <p:pic>
        <p:nvPicPr>
          <p:cNvPr id="1026" name="Picture 2" descr="E:\git\gitbook-treinamento-microservices\assets\04-microservic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4824"/>
            <a:ext cx="7920880" cy="458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72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2780928"/>
            <a:ext cx="8229600" cy="1143000"/>
          </a:xfrm>
        </p:spPr>
        <p:txBody>
          <a:bodyPr>
            <a:noAutofit/>
          </a:bodyPr>
          <a:lstStyle/>
          <a:p>
            <a:r>
              <a:rPr lang="pt-BR" sz="8800" b="1" dirty="0" smtClean="0"/>
              <a:t>Módulo II: Implantação de </a:t>
            </a:r>
            <a:r>
              <a:rPr lang="pt-BR" sz="8800" b="1" dirty="0" err="1" smtClean="0"/>
              <a:t>Microsserviços</a:t>
            </a:r>
            <a:endParaRPr lang="pt-BR" sz="8800" b="1" dirty="0"/>
          </a:p>
        </p:txBody>
      </p:sp>
    </p:spTree>
    <p:extLst>
      <p:ext uri="{BB962C8B-B14F-4D97-AF65-F5344CB8AC3E}">
        <p14:creationId xmlns:p14="http://schemas.microsoft.com/office/powerpoint/2010/main" val="272414079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80928"/>
            <a:ext cx="8229600" cy="1143000"/>
          </a:xfrm>
        </p:spPr>
        <p:txBody>
          <a:bodyPr>
            <a:normAutofit/>
          </a:bodyPr>
          <a:lstStyle/>
          <a:p>
            <a:r>
              <a:rPr lang="pt-BR" b="1" dirty="0"/>
              <a:t>Atualizando serviços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09365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b="1" dirty="0"/>
              <a:t>Atualização sem interrupção (Rolling </a:t>
            </a:r>
            <a:r>
              <a:rPr lang="pt-BR" sz="3200" b="1" dirty="0" err="1"/>
              <a:t>update</a:t>
            </a:r>
            <a:r>
              <a:rPr lang="pt-BR" sz="3200" b="1" dirty="0"/>
              <a:t>)</a:t>
            </a:r>
            <a:endParaRPr lang="pt-BR" sz="3200" dirty="0" smtClean="0"/>
          </a:p>
        </p:txBody>
      </p:sp>
      <p:sp>
        <p:nvSpPr>
          <p:cNvPr id="5" name="AutoShape 8" descr="https://d33wubrfki0l68.cloudfront.net/30f75140a581110443397192d70a4cdb37df7bfc/fa906/docs/tutorials/kubernetes-basics/public/images/module_06_rollingupdates1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10" descr="https://d33wubrfki0l68.cloudfront.net/678bcc3281bfcc588e87c73ffdc73c7a8380aca9/703a2/docs/tutorials/kubernetes-basics/public/images/module_06_rollingupdates2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25" y="1446689"/>
            <a:ext cx="5130899" cy="50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442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b="1" dirty="0"/>
              <a:t>Atualização sem interrupção (Rolling </a:t>
            </a:r>
            <a:r>
              <a:rPr lang="pt-BR" sz="3200" b="1" dirty="0" err="1"/>
              <a:t>update</a:t>
            </a:r>
            <a:r>
              <a:rPr lang="pt-BR" sz="3200" b="1" dirty="0"/>
              <a:t>)</a:t>
            </a:r>
            <a:endParaRPr lang="pt-BR" sz="3200" dirty="0" smtClean="0"/>
          </a:p>
        </p:txBody>
      </p:sp>
      <p:sp>
        <p:nvSpPr>
          <p:cNvPr id="5" name="AutoShape 8" descr="https://d33wubrfki0l68.cloudfront.net/30f75140a581110443397192d70a4cdb37df7bfc/fa906/docs/tutorials/kubernetes-basics/public/images/module_06_rollingupdates1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10" descr="https://d33wubrfki0l68.cloudfront.net/678bcc3281bfcc588e87c73ffdc73c7a8380aca9/703a2/docs/tutorials/kubernetes-basics/public/images/module_06_rollingupdates2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952" y="1252383"/>
            <a:ext cx="5484465" cy="49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951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825325"/>
            <a:ext cx="5845075" cy="5870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b="1" dirty="0"/>
              <a:t>Atualização sem interrupção (Rolling </a:t>
            </a:r>
            <a:r>
              <a:rPr lang="pt-BR" sz="3200" b="1" dirty="0" err="1"/>
              <a:t>update</a:t>
            </a:r>
            <a:r>
              <a:rPr lang="pt-BR" sz="3200" b="1" dirty="0"/>
              <a:t>)</a:t>
            </a:r>
            <a:endParaRPr lang="pt-BR" sz="3200" dirty="0" smtClean="0"/>
          </a:p>
        </p:txBody>
      </p:sp>
      <p:sp>
        <p:nvSpPr>
          <p:cNvPr id="5" name="AutoShape 8" descr="https://d33wubrfki0l68.cloudfront.net/30f75140a581110443397192d70a4cdb37df7bfc/fa906/docs/tutorials/kubernetes-basics/public/images/module_06_rollingupdates1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10" descr="https://d33wubrfki0l68.cloudfront.net/678bcc3281bfcc588e87c73ffdc73c7a8380aca9/703a2/docs/tutorials/kubernetes-basics/public/images/module_06_rollingupdates2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960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b="1" dirty="0"/>
              <a:t>Atualização sem interrupção (Rolling </a:t>
            </a:r>
            <a:r>
              <a:rPr lang="pt-BR" sz="3200" b="1" dirty="0" err="1"/>
              <a:t>update</a:t>
            </a:r>
            <a:r>
              <a:rPr lang="pt-BR" sz="3200" b="1" dirty="0"/>
              <a:t>)</a:t>
            </a:r>
            <a:endParaRPr lang="pt-BR" sz="3200" dirty="0" smtClean="0"/>
          </a:p>
        </p:txBody>
      </p:sp>
      <p:sp>
        <p:nvSpPr>
          <p:cNvPr id="5" name="AutoShape 8" descr="https://d33wubrfki0l68.cloudfront.net/30f75140a581110443397192d70a4cdb37df7bfc/fa906/docs/tutorials/kubernetes-basics/public/images/module_06_rollingupdates1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10" descr="https://d33wubrfki0l68.cloudfront.net/678bcc3281bfcc588e87c73ffdc73c7a8380aca9/703a2/docs/tutorials/kubernetes-basics/public/images/module_06_rollingupdates2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196752"/>
            <a:ext cx="5866035" cy="5143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605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sultado de imagem para blue green deploy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0" y="1340768"/>
            <a:ext cx="8800978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6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esultado de imagem para canary deploy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81" y="1382979"/>
            <a:ext cx="8800975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605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Log e monitoramento</a:t>
            </a:r>
            <a:endParaRPr lang="pt-BR" dirty="0" smtClean="0"/>
          </a:p>
        </p:txBody>
      </p:sp>
      <p:pic>
        <p:nvPicPr>
          <p:cNvPr id="10242" name="Picture 2" descr="E:\git\gitbook-treinamento-microservices\assets\04-monitor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19" y="1340768"/>
            <a:ext cx="7704856" cy="501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74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Definição de </a:t>
            </a:r>
            <a:r>
              <a:rPr lang="pt-BR" b="1" dirty="0" err="1"/>
              <a:t>Microsserviços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1772816"/>
            <a:ext cx="8229600" cy="4536504"/>
          </a:xfrm>
        </p:spPr>
        <p:txBody>
          <a:bodyPr>
            <a:noAutofit/>
          </a:bodyPr>
          <a:lstStyle/>
          <a:p>
            <a:r>
              <a:rPr lang="pt-BR" sz="2400" dirty="0"/>
              <a:t>É</a:t>
            </a:r>
            <a:r>
              <a:rPr lang="pt-BR" sz="2400" dirty="0" smtClean="0"/>
              <a:t> uma função essencial de uma aplicação e é executado independentemente dos outros serviços;</a:t>
            </a:r>
          </a:p>
          <a:p>
            <a:endParaRPr lang="pt-BR" sz="2400" dirty="0" smtClean="0"/>
          </a:p>
          <a:p>
            <a:r>
              <a:rPr lang="pt-BR" sz="2400" dirty="0" smtClean="0"/>
              <a:t>É mais complexa do que o mero acoplamento flexível das funções essenciais de uma aplicação;</a:t>
            </a:r>
          </a:p>
          <a:p>
            <a:endParaRPr lang="pt-BR" sz="2400" dirty="0"/>
          </a:p>
          <a:p>
            <a:r>
              <a:rPr lang="pt-BR" sz="2400" dirty="0" smtClean="0"/>
              <a:t>Trata-se da restruturação das equipes de desenvolvimento e da comunicação entre serviços de modo a preparar a aplicação para falhas inevitáveis, escalabilidade futura e integração de recursos novos;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53211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Considerações</a:t>
            </a:r>
            <a:endParaRPr lang="pt-BR" dirty="0" smtClean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Configuração e </a:t>
            </a:r>
            <a:r>
              <a:rPr lang="pt-BR" sz="2800" dirty="0" smtClean="0"/>
              <a:t>gerenciamento</a:t>
            </a:r>
          </a:p>
          <a:p>
            <a:r>
              <a:rPr lang="pt-BR" sz="2800" dirty="0"/>
              <a:t>Taxa de </a:t>
            </a:r>
            <a:r>
              <a:rPr lang="pt-BR" sz="2800" dirty="0" smtClean="0"/>
              <a:t>ingestão</a:t>
            </a:r>
          </a:p>
          <a:p>
            <a:r>
              <a:rPr lang="pt-BR" sz="2800" dirty="0" smtClean="0"/>
              <a:t>Custo</a:t>
            </a:r>
          </a:p>
          <a:p>
            <a:r>
              <a:rPr lang="pt-BR" sz="2800" dirty="0"/>
              <a:t>Fidelidade de dados</a:t>
            </a:r>
            <a:endParaRPr lang="pt-BR" sz="2800" dirty="0" smtClean="0"/>
          </a:p>
          <a:p>
            <a:r>
              <a:rPr lang="pt-BR" sz="2800" dirty="0" smtClean="0"/>
              <a:t>Latência</a:t>
            </a:r>
          </a:p>
          <a:p>
            <a:r>
              <a:rPr lang="pt-BR" sz="2800" dirty="0" smtClean="0"/>
              <a:t>Armazenamento</a:t>
            </a:r>
          </a:p>
          <a:p>
            <a:r>
              <a:rPr lang="pt-BR" sz="2800" dirty="0"/>
              <a:t>Painel e visualização</a:t>
            </a:r>
            <a:endParaRPr lang="pt-BR" sz="2800" dirty="0" smtClean="0"/>
          </a:p>
        </p:txBody>
      </p:sp>
    </p:spTree>
    <p:extLst>
      <p:ext uri="{BB962C8B-B14F-4D97-AF65-F5344CB8AC3E}">
        <p14:creationId xmlns:p14="http://schemas.microsoft.com/office/powerpoint/2010/main" val="2650421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Rastreamento distribuído</a:t>
            </a:r>
            <a:endParaRPr lang="pt-BR" dirty="0" smtClean="0"/>
          </a:p>
        </p:txBody>
      </p:sp>
      <p:pic>
        <p:nvPicPr>
          <p:cNvPr id="11266" name="Picture 2" descr="Resultado de imagem para correlation id track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369693"/>
            <a:ext cx="7580923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386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420888"/>
            <a:ext cx="8229600" cy="1719064"/>
          </a:xfrm>
        </p:spPr>
        <p:txBody>
          <a:bodyPr>
            <a:normAutofit/>
          </a:bodyPr>
          <a:lstStyle/>
          <a:p>
            <a:r>
              <a:rPr lang="pt-BR" b="1" dirty="0" smtClean="0"/>
              <a:t>Monitoramento</a:t>
            </a:r>
            <a:br>
              <a:rPr lang="pt-BR" b="1" dirty="0" smtClean="0"/>
            </a:br>
            <a:r>
              <a:rPr lang="pt-BR" b="1" dirty="0" smtClean="0"/>
              <a:t>(Apostila)</a:t>
            </a:r>
            <a:endParaRPr lang="pt-BR" dirty="0"/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mtClean="0"/>
              <a:t>Prática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3144260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420888"/>
            <a:ext cx="8229600" cy="1719064"/>
          </a:xfrm>
        </p:spPr>
        <p:txBody>
          <a:bodyPr>
            <a:normAutofit/>
          </a:bodyPr>
          <a:lstStyle/>
          <a:p>
            <a:r>
              <a:rPr lang="pt-BR" b="1" dirty="0"/>
              <a:t>Tolerância a Falhas</a:t>
            </a:r>
            <a:r>
              <a:rPr lang="pt-BR" b="1" dirty="0" smtClean="0"/>
              <a:t/>
            </a:r>
            <a:br>
              <a:rPr lang="pt-BR" b="1" dirty="0" smtClean="0"/>
            </a:br>
            <a:r>
              <a:rPr lang="pt-BR" b="1" dirty="0" smtClean="0"/>
              <a:t>(Apostila)</a:t>
            </a:r>
            <a:endParaRPr lang="pt-BR" dirty="0"/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mtClean="0"/>
              <a:t>Prática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6380843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420888"/>
            <a:ext cx="8229600" cy="1719064"/>
          </a:xfrm>
        </p:spPr>
        <p:txBody>
          <a:bodyPr>
            <a:normAutofit/>
          </a:bodyPr>
          <a:lstStyle/>
          <a:p>
            <a:r>
              <a:rPr lang="pt-BR" b="1" dirty="0" smtClean="0"/>
              <a:t>Testes</a:t>
            </a:r>
            <a:br>
              <a:rPr lang="pt-BR" b="1" dirty="0" smtClean="0"/>
            </a:br>
            <a:r>
              <a:rPr lang="pt-BR" b="1" dirty="0" smtClean="0"/>
              <a:t>(Apostila)</a:t>
            </a:r>
            <a:endParaRPr lang="pt-BR" dirty="0"/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mtClean="0"/>
              <a:t>Prática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5557678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420888"/>
            <a:ext cx="8229600" cy="1719064"/>
          </a:xfrm>
        </p:spPr>
        <p:txBody>
          <a:bodyPr>
            <a:normAutofit/>
          </a:bodyPr>
          <a:lstStyle/>
          <a:p>
            <a:r>
              <a:rPr lang="pt-BR" b="1" dirty="0" err="1" smtClean="0"/>
              <a:t>Admin</a:t>
            </a:r>
            <a:r>
              <a:rPr lang="pt-BR" b="1" dirty="0" smtClean="0"/>
              <a:t/>
            </a:r>
            <a:br>
              <a:rPr lang="pt-BR" b="1" dirty="0" smtClean="0"/>
            </a:br>
            <a:r>
              <a:rPr lang="pt-BR" b="1" dirty="0" smtClean="0"/>
              <a:t>(Apostila)</a:t>
            </a:r>
            <a:endParaRPr lang="pt-BR" dirty="0"/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mtClean="0"/>
              <a:t>Prática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3923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157509" y="446008"/>
            <a:ext cx="2810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@</a:t>
            </a:r>
            <a:r>
              <a:rPr lang="pt-BR" sz="3600" dirty="0" err="1" smtClean="0"/>
              <a:t>tiagolpadua</a:t>
            </a:r>
            <a:endParaRPr lang="pt-BR" sz="3600" dirty="0"/>
          </a:p>
        </p:txBody>
      </p:sp>
      <p:pic>
        <p:nvPicPr>
          <p:cNvPr id="5" name="Picture 4" descr="Resultado de imagem para linkedin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426" y="1586571"/>
            <a:ext cx="923029" cy="92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Resultado de imagem para github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276" y="2890479"/>
            <a:ext cx="1037329" cy="103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Resultado de imagem para twitter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918" y="332656"/>
            <a:ext cx="1080044" cy="87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Resultado de imagem para gmail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426" y="4308687"/>
            <a:ext cx="943028" cy="94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m para whatsapp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916" y="5632593"/>
            <a:ext cx="1032049" cy="103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3157509" y="1817252"/>
            <a:ext cx="5518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hlinkClick r:id="rId7"/>
              </a:rPr>
              <a:t>https://www.linkedin.com/in/tiagolpadua</a:t>
            </a:r>
            <a:endParaRPr lang="pt-BR" sz="2400" dirty="0"/>
          </a:p>
        </p:txBody>
      </p:sp>
      <p:sp>
        <p:nvSpPr>
          <p:cNvPr id="11" name="Retângulo 10"/>
          <p:cNvSpPr/>
          <p:nvPr/>
        </p:nvSpPr>
        <p:spPr>
          <a:xfrm>
            <a:off x="3157509" y="3178310"/>
            <a:ext cx="41478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 smtClean="0">
                <a:hlinkClick r:id="rId8"/>
              </a:rPr>
              <a:t>https://github.com/tiagolpadua</a:t>
            </a:r>
            <a:endParaRPr lang="pt-BR" sz="2400" dirty="0"/>
          </a:p>
        </p:txBody>
      </p:sp>
      <p:sp>
        <p:nvSpPr>
          <p:cNvPr id="14" name="Retângulo 13"/>
          <p:cNvSpPr/>
          <p:nvPr/>
        </p:nvSpPr>
        <p:spPr>
          <a:xfrm>
            <a:off x="3157509" y="4549368"/>
            <a:ext cx="32256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 smtClean="0">
                <a:hlinkClick r:id="rId9"/>
              </a:rPr>
              <a:t>tiagolpadua@gmail.com</a:t>
            </a:r>
            <a:endParaRPr lang="pt-BR" sz="2400" dirty="0"/>
          </a:p>
        </p:txBody>
      </p:sp>
      <p:sp>
        <p:nvSpPr>
          <p:cNvPr id="15" name="Retângulo 14"/>
          <p:cNvSpPr/>
          <p:nvPr/>
        </p:nvSpPr>
        <p:spPr>
          <a:xfrm>
            <a:off x="3157509" y="5920143"/>
            <a:ext cx="2244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 smtClean="0"/>
              <a:t>(61) 99275-7212</a:t>
            </a:r>
            <a:endParaRPr lang="pt-BR" sz="2400" dirty="0"/>
          </a:p>
        </p:txBody>
      </p:sp>
      <p:pic>
        <p:nvPicPr>
          <p:cNvPr id="2054" name="Picture 6" descr="https://avatars1.githubusercontent.com/u/2568093?s=460&amp;v=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" y="-23552"/>
            <a:ext cx="1176065" cy="117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08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E:\git\gitbook-treinamento-microservices\assets\monolithic-approa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640218"/>
            <a:ext cx="5472608" cy="617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2743487" y="44624"/>
            <a:ext cx="36570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/>
              <a:t>Uma abordagem monolítica</a:t>
            </a:r>
          </a:p>
        </p:txBody>
      </p:sp>
    </p:spTree>
    <p:extLst>
      <p:ext uri="{BB962C8B-B14F-4D97-AF65-F5344CB8AC3E}">
        <p14:creationId xmlns:p14="http://schemas.microsoft.com/office/powerpoint/2010/main" val="197046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E:\git\gitbook-treinamento-microservices\assets\microservices-approa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947850"/>
            <a:ext cx="5616624" cy="591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2294068" y="116632"/>
            <a:ext cx="45558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/>
              <a:t>Uma abordagem de </a:t>
            </a:r>
            <a:r>
              <a:rPr lang="pt-BR" sz="2400" dirty="0" err="1"/>
              <a:t>microsserviços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39281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Benefícios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pt-BR" dirty="0" smtClean="0"/>
              <a:t>Lançamento no mercado com mais rapidez</a:t>
            </a:r>
          </a:p>
          <a:p>
            <a:endParaRPr lang="pt-BR" dirty="0"/>
          </a:p>
          <a:p>
            <a:r>
              <a:rPr lang="pt-BR" dirty="0" smtClean="0"/>
              <a:t>Altamente escalável</a:t>
            </a:r>
          </a:p>
          <a:p>
            <a:endParaRPr lang="pt-BR" dirty="0"/>
          </a:p>
          <a:p>
            <a:r>
              <a:rPr lang="pt-BR" dirty="0" err="1" smtClean="0"/>
              <a:t>Resiliente</a:t>
            </a:r>
            <a:endParaRPr lang="pt-BR" dirty="0" smtClean="0"/>
          </a:p>
          <a:p>
            <a:endParaRPr lang="pt-BR" dirty="0"/>
          </a:p>
          <a:p>
            <a:r>
              <a:rPr lang="pt-BR" dirty="0" smtClean="0"/>
              <a:t>Acessível</a:t>
            </a:r>
          </a:p>
          <a:p>
            <a:endParaRPr lang="pt-BR" dirty="0"/>
          </a:p>
          <a:p>
            <a:r>
              <a:rPr lang="pt-BR" dirty="0" smtClean="0"/>
              <a:t>Mais aberta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291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Resultado de imagem para spring tools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76200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89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Spring Framework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2708920"/>
            <a:ext cx="8229600" cy="30529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"O Spring Framework é um framework de </a:t>
            </a:r>
            <a:r>
              <a:rPr lang="en-US" sz="4000" dirty="0" err="1" smtClean="0"/>
              <a:t>aplicações</a:t>
            </a:r>
            <a:r>
              <a:rPr lang="en-US" sz="4000" dirty="0" smtClean="0"/>
              <a:t> e container de </a:t>
            </a:r>
            <a:r>
              <a:rPr lang="en-US" sz="4000" dirty="0" err="1" smtClean="0"/>
              <a:t>inversão</a:t>
            </a:r>
            <a:r>
              <a:rPr lang="en-US" sz="4000" dirty="0" smtClean="0"/>
              <a:t> de </a:t>
            </a:r>
            <a:r>
              <a:rPr lang="en-US" sz="4000" dirty="0" err="1" smtClean="0"/>
              <a:t>controle</a:t>
            </a:r>
            <a:r>
              <a:rPr lang="en-US" sz="4000" dirty="0" smtClean="0"/>
              <a:t> para a </a:t>
            </a:r>
            <a:r>
              <a:rPr lang="en-US" sz="4000" dirty="0" err="1" smtClean="0"/>
              <a:t>plataforma</a:t>
            </a:r>
            <a:r>
              <a:rPr lang="en-US" sz="4000" dirty="0" smtClean="0"/>
              <a:t> Java"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67048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E:\git\gitbook-treinamento-microservices\assets\spring-component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56" y="260648"/>
            <a:ext cx="7992888" cy="616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7218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Container de </a:t>
            </a:r>
            <a:r>
              <a:rPr lang="en-US" dirty="0" err="1" smtClean="0"/>
              <a:t>Inversão</a:t>
            </a:r>
            <a:r>
              <a:rPr lang="en-US" dirty="0" smtClean="0"/>
              <a:t> de </a:t>
            </a:r>
            <a:r>
              <a:rPr lang="en-US" dirty="0" err="1" smtClean="0"/>
              <a:t>Controle</a:t>
            </a:r>
            <a:r>
              <a:rPr lang="en-US" dirty="0" smtClean="0"/>
              <a:t> (</a:t>
            </a:r>
            <a:r>
              <a:rPr lang="en-US" dirty="0" err="1" smtClean="0"/>
              <a:t>injeção</a:t>
            </a:r>
            <a:r>
              <a:rPr lang="en-US" dirty="0" smtClean="0"/>
              <a:t> de </a:t>
            </a:r>
            <a:r>
              <a:rPr lang="en-US" dirty="0" err="1" smtClean="0"/>
              <a:t>dependência</a:t>
            </a:r>
            <a:r>
              <a:rPr lang="en-US" dirty="0" smtClean="0"/>
              <a:t>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824536"/>
          </a:xfrm>
        </p:spPr>
        <p:txBody>
          <a:bodyPr>
            <a:noAutofit/>
          </a:bodyPr>
          <a:lstStyle/>
          <a:p>
            <a:r>
              <a:rPr lang="pt-BR" sz="2800" dirty="0" smtClean="0"/>
              <a:t>Fornece um meio consistente de configurar e gerenciar objetos Java usando reflexão;</a:t>
            </a:r>
          </a:p>
          <a:p>
            <a:endParaRPr lang="pt-BR" sz="2800" dirty="0"/>
          </a:p>
          <a:p>
            <a:r>
              <a:rPr lang="pt-BR" sz="2800" dirty="0" smtClean="0"/>
              <a:t>O contêiner é responsável pelo gerenciamento de ciclos de vida de objetos de objetos específicos:</a:t>
            </a:r>
          </a:p>
          <a:p>
            <a:pPr lvl="1"/>
            <a:r>
              <a:rPr lang="pt-BR" dirty="0" smtClean="0"/>
              <a:t>Criando esses objetos</a:t>
            </a:r>
          </a:p>
          <a:p>
            <a:pPr lvl="1"/>
            <a:r>
              <a:rPr lang="pt-BR" dirty="0" smtClean="0"/>
              <a:t>Chamando seus métodos de inicialização</a:t>
            </a:r>
          </a:p>
          <a:p>
            <a:pPr lvl="1"/>
            <a:r>
              <a:rPr lang="pt-BR" dirty="0" smtClean="0"/>
              <a:t>Configurando esses objetos</a:t>
            </a:r>
          </a:p>
          <a:p>
            <a:pPr lvl="1"/>
            <a:r>
              <a:rPr lang="pt-BR" dirty="0" smtClean="0"/>
              <a:t>Conectando-os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72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access framework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824536"/>
          </a:xfrm>
        </p:spPr>
        <p:txBody>
          <a:bodyPr>
            <a:noAutofit/>
          </a:bodyPr>
          <a:lstStyle/>
          <a:p>
            <a:r>
              <a:rPr lang="pt-BR" sz="3600" dirty="0"/>
              <a:t>A</a:t>
            </a:r>
            <a:r>
              <a:rPr lang="pt-BR" sz="3600" dirty="0" smtClean="0"/>
              <a:t>borda dificuldades comuns que os desenvolvedores enfrentam ao trabalhar com bancos de dados em aplicativos, como por exemplo:</a:t>
            </a:r>
          </a:p>
          <a:p>
            <a:endParaRPr lang="pt-BR" sz="3600" dirty="0" smtClean="0"/>
          </a:p>
          <a:p>
            <a:pPr lvl="1"/>
            <a:r>
              <a:rPr lang="pt-BR" sz="3200" dirty="0" smtClean="0"/>
              <a:t>Gerenciamento de recursos;</a:t>
            </a:r>
          </a:p>
          <a:p>
            <a:pPr lvl="1"/>
            <a:r>
              <a:rPr lang="pt-BR" sz="3200" dirty="0" smtClean="0"/>
              <a:t>Tratamento de exceções;</a:t>
            </a:r>
          </a:p>
          <a:p>
            <a:pPr lvl="1"/>
            <a:r>
              <a:rPr lang="pt-BR" sz="3200" dirty="0" smtClean="0"/>
              <a:t>Gerenciamento de transações;</a:t>
            </a:r>
          </a:p>
        </p:txBody>
      </p:sp>
    </p:spTree>
    <p:extLst>
      <p:ext uri="{BB962C8B-B14F-4D97-AF65-F5344CB8AC3E}">
        <p14:creationId xmlns:p14="http://schemas.microsoft.com/office/powerpoint/2010/main" val="194310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access framework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824536"/>
          </a:xfrm>
        </p:spPr>
        <p:txBody>
          <a:bodyPr>
            <a:noAutofit/>
          </a:bodyPr>
          <a:lstStyle/>
          <a:p>
            <a:r>
              <a:rPr lang="pt-BR" sz="3600" dirty="0"/>
              <a:t>A</a:t>
            </a:r>
            <a:r>
              <a:rPr lang="pt-BR" sz="3600" dirty="0" smtClean="0"/>
              <a:t>borda dificuldades comuns que os desenvolvedores enfrentam ao trabalhar com bancos de dados em aplicativos, como por exemplo:</a:t>
            </a:r>
          </a:p>
          <a:p>
            <a:endParaRPr lang="pt-BR" sz="3600" dirty="0" smtClean="0"/>
          </a:p>
          <a:p>
            <a:pPr lvl="1"/>
            <a:r>
              <a:rPr lang="pt-BR" sz="3200" dirty="0" smtClean="0"/>
              <a:t>Gerenciamento de recursos;</a:t>
            </a:r>
          </a:p>
          <a:p>
            <a:pPr lvl="1"/>
            <a:r>
              <a:rPr lang="pt-BR" sz="3200" dirty="0" smtClean="0"/>
              <a:t>Tratamento de exceções;</a:t>
            </a:r>
          </a:p>
          <a:p>
            <a:pPr lvl="1"/>
            <a:r>
              <a:rPr lang="pt-BR" sz="3200" dirty="0" smtClean="0"/>
              <a:t>Gerenciamento de transações;</a:t>
            </a:r>
          </a:p>
        </p:txBody>
      </p:sp>
    </p:spTree>
    <p:extLst>
      <p:ext uri="{BB962C8B-B14F-4D97-AF65-F5344CB8AC3E}">
        <p14:creationId xmlns:p14="http://schemas.microsoft.com/office/powerpoint/2010/main" val="402619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Resultado de imagem para spring bo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80728"/>
            <a:ext cx="8190910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656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2708920"/>
            <a:ext cx="8229600" cy="1143000"/>
          </a:xfrm>
        </p:spPr>
        <p:txBody>
          <a:bodyPr>
            <a:noAutofit/>
          </a:bodyPr>
          <a:lstStyle/>
          <a:p>
            <a:r>
              <a:rPr lang="pt-BR" sz="8000" dirty="0" smtClean="0"/>
              <a:t>Apresentações</a:t>
            </a:r>
            <a:endParaRPr lang="pt-BR" sz="8000" dirty="0"/>
          </a:p>
        </p:txBody>
      </p:sp>
    </p:spTree>
    <p:extLst>
      <p:ext uri="{BB962C8B-B14F-4D97-AF65-F5344CB8AC3E}">
        <p14:creationId xmlns:p14="http://schemas.microsoft.com/office/powerpoint/2010/main" val="358794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Objetivos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Autofit/>
          </a:bodyPr>
          <a:lstStyle/>
          <a:p>
            <a:r>
              <a:rPr lang="pt-BR" sz="2400" dirty="0" smtClean="0"/>
              <a:t>Prover uma experiência de introdução radicalmente mais </a:t>
            </a:r>
            <a:r>
              <a:rPr lang="pt-BR" sz="2400" b="1" dirty="0" smtClean="0"/>
              <a:t>rápida e amplamente acessível </a:t>
            </a:r>
            <a:r>
              <a:rPr lang="pt-BR" sz="2400" dirty="0" smtClean="0"/>
              <a:t>para todo o desenvolvimento do Spring;</a:t>
            </a:r>
          </a:p>
          <a:p>
            <a:r>
              <a:rPr lang="pt-BR" sz="2400" dirty="0" smtClean="0"/>
              <a:t>Ser primordialmente "</a:t>
            </a:r>
            <a:r>
              <a:rPr lang="pt-BR" sz="2400" b="1" dirty="0" smtClean="0"/>
              <a:t>opinativo</a:t>
            </a:r>
            <a:r>
              <a:rPr lang="pt-BR" sz="2400" dirty="0" smtClean="0"/>
              <a:t>", mas sair caminho rapidamente, quando os requisitos começam a divergir dos padrões;</a:t>
            </a:r>
          </a:p>
          <a:p>
            <a:r>
              <a:rPr lang="pt-BR" sz="2400" dirty="0" smtClean="0"/>
              <a:t>Fornecer vários </a:t>
            </a:r>
            <a:r>
              <a:rPr lang="pt-BR" sz="2400" b="1" dirty="0" smtClean="0"/>
              <a:t>recursos</a:t>
            </a:r>
            <a:r>
              <a:rPr lang="pt-BR" sz="2400" dirty="0" smtClean="0"/>
              <a:t> </a:t>
            </a:r>
            <a:r>
              <a:rPr lang="pt-BR" sz="2400" b="1" dirty="0" smtClean="0"/>
              <a:t>não funcionais </a:t>
            </a:r>
            <a:r>
              <a:rPr lang="pt-BR" sz="2400" dirty="0" smtClean="0"/>
              <a:t>que são comuns a grandes classes de projetos (como servidores incorporados, segurança, métricas, verificações de integridade e configuração </a:t>
            </a:r>
            <a:r>
              <a:rPr lang="pt-BR" sz="2400" dirty="0" err="1" smtClean="0"/>
              <a:t>externalizada</a:t>
            </a:r>
            <a:r>
              <a:rPr lang="pt-BR" sz="2400" dirty="0" smtClean="0"/>
              <a:t>);</a:t>
            </a:r>
          </a:p>
          <a:p>
            <a:r>
              <a:rPr lang="pt-BR" sz="2400" dirty="0" smtClean="0"/>
              <a:t>Absolutamente </a:t>
            </a:r>
            <a:r>
              <a:rPr lang="pt-BR" sz="2400" b="1" dirty="0" smtClean="0"/>
              <a:t>nenhuma geração de código </a:t>
            </a:r>
            <a:r>
              <a:rPr lang="pt-BR" sz="2400" dirty="0" smtClean="0"/>
              <a:t>e </a:t>
            </a:r>
            <a:r>
              <a:rPr lang="pt-BR" sz="2400" b="1" dirty="0" smtClean="0"/>
              <a:t>nenhuma necessidade de configuração XML;</a:t>
            </a:r>
          </a:p>
        </p:txBody>
      </p:sp>
    </p:spTree>
    <p:extLst>
      <p:ext uri="{BB962C8B-B14F-4D97-AF65-F5344CB8AC3E}">
        <p14:creationId xmlns:p14="http://schemas.microsoft.com/office/powerpoint/2010/main" val="26145931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8680"/>
            <a:ext cx="9130884" cy="576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909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Resultado de imagem para apache mav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32" y="620688"/>
            <a:ext cx="9144000" cy="263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m para grad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206" y="4365104"/>
            <a:ext cx="6185923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2829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Prática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824536"/>
          </a:xfrm>
        </p:spPr>
        <p:txBody>
          <a:bodyPr>
            <a:noAutofit/>
          </a:bodyPr>
          <a:lstStyle/>
          <a:p>
            <a:r>
              <a:rPr lang="pt-BR" sz="2400" dirty="0" smtClean="0"/>
              <a:t>Verificação do Ambiente</a:t>
            </a:r>
          </a:p>
          <a:p>
            <a:pPr lvl="1"/>
            <a:r>
              <a:rPr lang="pt-BR" sz="2000" dirty="0" smtClean="0"/>
              <a:t>JDK</a:t>
            </a:r>
          </a:p>
          <a:p>
            <a:pPr lvl="2"/>
            <a:r>
              <a:rPr lang="pt-BR" sz="1600" dirty="0" smtClean="0"/>
              <a:t>$ </a:t>
            </a:r>
            <a:r>
              <a:rPr lang="pt-BR" sz="1600" dirty="0" err="1" smtClean="0"/>
              <a:t>java</a:t>
            </a:r>
            <a:r>
              <a:rPr lang="pt-BR" sz="1600" dirty="0" smtClean="0"/>
              <a:t> -</a:t>
            </a:r>
            <a:r>
              <a:rPr lang="pt-BR" sz="1600" dirty="0" err="1" smtClean="0"/>
              <a:t>version</a:t>
            </a:r>
            <a:endParaRPr lang="pt-BR" sz="1600" dirty="0" smtClean="0"/>
          </a:p>
          <a:p>
            <a:pPr lvl="2"/>
            <a:endParaRPr lang="pt-BR" sz="1600" dirty="0" smtClean="0"/>
          </a:p>
          <a:p>
            <a:pPr lvl="1"/>
            <a:r>
              <a:rPr lang="pt-BR" sz="2000" dirty="0" smtClean="0"/>
              <a:t>Apache </a:t>
            </a:r>
            <a:r>
              <a:rPr lang="pt-BR" sz="2000" dirty="0" err="1" smtClean="0"/>
              <a:t>Maven</a:t>
            </a:r>
            <a:r>
              <a:rPr lang="pt-BR" sz="2000" dirty="0"/>
              <a:t>: </a:t>
            </a:r>
            <a:r>
              <a:rPr lang="pt-BR" sz="2000" dirty="0">
                <a:hlinkClick r:id="rId2"/>
              </a:rPr>
              <a:t>https://</a:t>
            </a:r>
            <a:r>
              <a:rPr lang="pt-BR" sz="2000" dirty="0" smtClean="0">
                <a:hlinkClick r:id="rId2"/>
              </a:rPr>
              <a:t>maven.apache.org/download.cgi</a:t>
            </a:r>
            <a:endParaRPr lang="pt-BR" sz="2000" dirty="0" smtClean="0"/>
          </a:p>
          <a:p>
            <a:pPr lvl="2"/>
            <a:r>
              <a:rPr lang="pt-BR" sz="1600" dirty="0" smtClean="0"/>
              <a:t>$ </a:t>
            </a:r>
            <a:r>
              <a:rPr lang="pt-BR" sz="1600" dirty="0" err="1" smtClean="0"/>
              <a:t>mvn</a:t>
            </a:r>
            <a:r>
              <a:rPr lang="pt-BR" sz="1600" dirty="0" smtClean="0"/>
              <a:t> -</a:t>
            </a:r>
            <a:r>
              <a:rPr lang="pt-BR" sz="1600" dirty="0" err="1" smtClean="0"/>
              <a:t>version</a:t>
            </a:r>
            <a:endParaRPr lang="pt-BR" sz="1600" dirty="0" smtClean="0"/>
          </a:p>
          <a:p>
            <a:pPr lvl="2"/>
            <a:endParaRPr lang="pt-BR" sz="1600" dirty="0" smtClean="0"/>
          </a:p>
          <a:p>
            <a:pPr lvl="1"/>
            <a:r>
              <a:rPr lang="pt-BR" sz="2000" dirty="0" smtClean="0"/>
              <a:t>STS – Spring Tools </a:t>
            </a:r>
            <a:r>
              <a:rPr lang="pt-BR" sz="2000" dirty="0" err="1" smtClean="0"/>
              <a:t>Suite</a:t>
            </a:r>
            <a:endParaRPr lang="pt-BR" sz="2000" dirty="0" smtClean="0"/>
          </a:p>
          <a:p>
            <a:pPr lvl="2"/>
            <a:r>
              <a:rPr lang="pt-BR" sz="1600" dirty="0" smtClean="0"/>
              <a:t>$ c:\devkit</a:t>
            </a:r>
          </a:p>
          <a:p>
            <a:pPr lvl="2"/>
            <a:endParaRPr lang="pt-BR" sz="1600" dirty="0" smtClean="0"/>
          </a:p>
          <a:p>
            <a:pPr lvl="1"/>
            <a:r>
              <a:rPr lang="pt-BR" sz="2000" dirty="0"/>
              <a:t>Spring CLI: </a:t>
            </a:r>
            <a:r>
              <a:rPr lang="pt-BR" sz="2000" dirty="0">
                <a:hlinkClick r:id="rId3"/>
              </a:rPr>
              <a:t>https://</a:t>
            </a:r>
            <a:r>
              <a:rPr lang="pt-BR" sz="2000" dirty="0" smtClean="0">
                <a:hlinkClick r:id="rId3"/>
              </a:rPr>
              <a:t>repo.spring.io/release/org/springframework/boot/spring-boot-cli/2.1.2.RELEASE/spring-boot-cli-2.1.2.RELEASE-bin.zip</a:t>
            </a:r>
            <a:endParaRPr lang="pt-BR" sz="2000" dirty="0" smtClean="0"/>
          </a:p>
          <a:p>
            <a:pPr lvl="2"/>
            <a:r>
              <a:rPr lang="pt-BR" sz="1600" dirty="0" err="1" smtClean="0"/>
              <a:t>spring</a:t>
            </a:r>
            <a:r>
              <a:rPr lang="pt-BR" sz="1600" dirty="0" smtClean="0"/>
              <a:t> –</a:t>
            </a:r>
            <a:r>
              <a:rPr lang="pt-BR" sz="1600" dirty="0" err="1" smtClean="0"/>
              <a:t>version</a:t>
            </a:r>
            <a:endParaRPr lang="pt-BR" sz="1600" dirty="0" smtClean="0"/>
          </a:p>
          <a:p>
            <a:pPr lvl="2"/>
            <a:endParaRPr lang="pt-BR" sz="1600" dirty="0"/>
          </a:p>
          <a:p>
            <a:pPr lvl="1"/>
            <a:r>
              <a:rPr lang="pt-BR" sz="2000" dirty="0">
                <a:hlinkClick r:id="rId4"/>
              </a:rPr>
              <a:t>http://</a:t>
            </a:r>
            <a:r>
              <a:rPr lang="pt-BR" sz="2000" dirty="0" smtClean="0">
                <a:hlinkClick r:id="rId4"/>
              </a:rPr>
              <a:t>dontpad.com/tlpp/msc</a:t>
            </a:r>
            <a:endParaRPr lang="pt-BR" sz="2000" dirty="0" smtClean="0"/>
          </a:p>
        </p:txBody>
      </p:sp>
    </p:spTree>
    <p:extLst>
      <p:ext uri="{BB962C8B-B14F-4D97-AF65-F5344CB8AC3E}">
        <p14:creationId xmlns:p14="http://schemas.microsoft.com/office/powerpoint/2010/main" val="218079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9324975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642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Spring CLI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 smtClean="0"/>
              <a:t>Inicializando um novo projeto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spring</a:t>
            </a:r>
            <a:r>
              <a:rPr lang="pt-BR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pt-B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pt-B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lang="pt-B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cep-service</a:t>
            </a:r>
            <a:r>
              <a:rPr lang="pt-B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pt-B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dependencies</a:t>
            </a:r>
            <a:r>
              <a:rPr lang="pt-B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=web --</a:t>
            </a:r>
            <a:r>
              <a:rPr lang="pt-B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lang="pt-B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org.correios</a:t>
            </a:r>
            <a:r>
              <a:rPr lang="pt-B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pt-B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package-name</a:t>
            </a:r>
            <a:r>
              <a:rPr lang="pt-B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org.correios</a:t>
            </a:r>
            <a:r>
              <a:rPr lang="pt-B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cep-service</a:t>
            </a:r>
            <a:endParaRPr lang="pt-BR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pt-BR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pt-BR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cd</a:t>
            </a:r>
            <a:r>
              <a:rPr lang="pt-BR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cep-service</a:t>
            </a:r>
            <a:endParaRPr lang="pt-BR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pt-BR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pt-BR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mvn</a:t>
            </a:r>
            <a:r>
              <a:rPr lang="pt-BR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clean </a:t>
            </a:r>
            <a:r>
              <a:rPr lang="pt-BR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endParaRPr lang="pt-BR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pt-BR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pt-BR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mvn</a:t>
            </a:r>
            <a:r>
              <a:rPr lang="pt-BR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spring-boot:run</a:t>
            </a:r>
            <a:endParaRPr lang="pt-BR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pt-BR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pt-B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$ mvnw.cmd </a:t>
            </a:r>
            <a:r>
              <a:rPr lang="pt-B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spring-boot:run</a:t>
            </a:r>
            <a:endParaRPr lang="pt-BR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pt-BR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pt-BR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java</a:t>
            </a:r>
            <a:r>
              <a:rPr lang="pt-BR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pt-B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jar</a:t>
            </a:r>
            <a:r>
              <a:rPr lang="pt-B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</a:t>
            </a:r>
            <a:r>
              <a:rPr lang="pt-B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\cep-service-0.0.1-SNAPSHOT.jar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80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764704"/>
            <a:ext cx="8939147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987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11" y="1268760"/>
            <a:ext cx="9153811" cy="500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tângulo 3"/>
          <p:cNvSpPr/>
          <p:nvPr/>
        </p:nvSpPr>
        <p:spPr>
          <a:xfrm>
            <a:off x="3016156" y="419472"/>
            <a:ext cx="31018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 smtClean="0">
                <a:hlinkClick r:id="rId3"/>
              </a:rPr>
              <a:t>https://start.spring.io/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9568662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56490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Construindo uma aplicação com Spring </a:t>
            </a:r>
            <a:r>
              <a:rPr lang="pt-BR" b="1" dirty="0" smtClean="0"/>
              <a:t>Boot (Apostila)</a:t>
            </a:r>
            <a:endParaRPr lang="pt-BR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Prática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963043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1556792"/>
            <a:ext cx="8229600" cy="3561259"/>
          </a:xfrm>
        </p:spPr>
        <p:txBody>
          <a:bodyPr/>
          <a:lstStyle/>
          <a:p>
            <a:r>
              <a:rPr lang="pt-BR" dirty="0" smtClean="0"/>
              <a:t>Gerar o projeto em Spring </a:t>
            </a:r>
            <a:r>
              <a:rPr lang="pt-BR" dirty="0" err="1" smtClean="0"/>
              <a:t>Initializr</a:t>
            </a:r>
            <a:endParaRPr lang="pt-BR" dirty="0" smtClean="0"/>
          </a:p>
          <a:p>
            <a:r>
              <a:rPr lang="pt-BR" dirty="0" smtClean="0"/>
              <a:t>Importar no STS</a:t>
            </a:r>
          </a:p>
          <a:p>
            <a:r>
              <a:rPr lang="pt-BR" dirty="0" smtClean="0"/>
              <a:t>Executar</a:t>
            </a:r>
          </a:p>
          <a:p>
            <a:r>
              <a:rPr lang="pt-BR" dirty="0" smtClean="0"/>
              <a:t>Adicionar conteúdo estático</a:t>
            </a:r>
          </a:p>
          <a:p>
            <a:r>
              <a:rPr lang="pt-BR" dirty="0" smtClean="0"/>
              <a:t>Acessar localhost:8080</a:t>
            </a:r>
          </a:p>
          <a:p>
            <a:r>
              <a:rPr lang="pt-BR" dirty="0" smtClean="0"/>
              <a:t>Executar via linha de comando</a:t>
            </a:r>
            <a:endParaRPr lang="pt-BR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Prática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84262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476672"/>
            <a:ext cx="8229600" cy="1143000"/>
          </a:xfrm>
        </p:spPr>
        <p:txBody>
          <a:bodyPr>
            <a:noAutofit/>
          </a:bodyPr>
          <a:lstStyle/>
          <a:p>
            <a:r>
              <a:rPr lang="pt-BR" sz="8000" dirty="0" smtClean="0"/>
              <a:t>Horários</a:t>
            </a:r>
            <a:endParaRPr lang="pt-BR" sz="8000" dirty="0"/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463600" y="2276872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14400" indent="-914400">
              <a:buAutoNum type="arabicPeriod"/>
            </a:pPr>
            <a:r>
              <a:rPr lang="pt-BR" sz="4800" dirty="0" smtClean="0"/>
              <a:t>Turno: 08:30 – 12:30</a:t>
            </a:r>
          </a:p>
          <a:p>
            <a:pPr marL="914400" indent="-914400">
              <a:buAutoNum type="arabicPeriod"/>
            </a:pPr>
            <a:endParaRPr lang="pt-BR" sz="4800" dirty="0" smtClean="0"/>
          </a:p>
          <a:p>
            <a:pPr marL="914400" indent="-914400">
              <a:buFontTx/>
              <a:buAutoNum type="arabicPeriod"/>
            </a:pPr>
            <a:r>
              <a:rPr lang="pt-BR" sz="4800" dirty="0" smtClean="0"/>
              <a:t>Turno: 13:30 – 17:30</a:t>
            </a:r>
          </a:p>
          <a:p>
            <a:pPr marL="914400" indent="-914400" algn="l">
              <a:buFontTx/>
              <a:buAutoNum type="arabicPeriod"/>
            </a:pPr>
            <a:endParaRPr lang="pt-BR" sz="4800" dirty="0"/>
          </a:p>
          <a:p>
            <a:r>
              <a:rPr lang="pt-BR" sz="4800" dirty="0" smtClean="0"/>
              <a:t>04/02 a 08/02</a:t>
            </a:r>
          </a:p>
        </p:txBody>
      </p:sp>
    </p:spTree>
    <p:extLst>
      <p:ext uri="{BB962C8B-B14F-4D97-AF65-F5344CB8AC3E}">
        <p14:creationId xmlns:p14="http://schemas.microsoft.com/office/powerpoint/2010/main" val="152695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996952"/>
            <a:ext cx="8229600" cy="1143000"/>
          </a:xfrm>
        </p:spPr>
        <p:txBody>
          <a:bodyPr/>
          <a:lstStyle/>
          <a:p>
            <a:r>
              <a:rPr lang="pt-BR" dirty="0" smtClean="0"/>
              <a:t>Entendendo o projeto base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480982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</a:t>
            </a:r>
            <a:r>
              <a:rPr lang="pt-BR" dirty="0" smtClean="0"/>
              <a:t>om.xml</a:t>
            </a:r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523839"/>
            <a:ext cx="4464496" cy="5020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98270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LivroServiceApplication</a:t>
            </a:r>
            <a:endParaRPr lang="pt-B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72" y="1890514"/>
            <a:ext cx="8923124" cy="3842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37854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Resultado de imagem para rest a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692696"/>
            <a:ext cx="8604448" cy="522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0725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É</a:t>
            </a:r>
            <a:r>
              <a:rPr lang="pt-BR" dirty="0" smtClean="0"/>
              <a:t> um estilo arquitetural para projetar sistemas distribuídos;</a:t>
            </a:r>
          </a:p>
          <a:p>
            <a:endParaRPr lang="pt-BR" dirty="0"/>
          </a:p>
          <a:p>
            <a:r>
              <a:rPr lang="pt-BR" dirty="0" smtClean="0"/>
              <a:t>Não é um padrão, mas um conjunto de restrições, como ser sem estado, ter uma relação cliente/servidor e uma interface uniforme;</a:t>
            </a:r>
          </a:p>
          <a:p>
            <a:endParaRPr lang="pt-BR" dirty="0"/>
          </a:p>
          <a:p>
            <a:r>
              <a:rPr lang="pt-BR" dirty="0" smtClean="0"/>
              <a:t>O REST não está estritamente relacionado ao HTTP, mas é mais comumente associado a ele;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910566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Princípios REST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6000" dirty="0" smtClean="0"/>
              <a:t>Recursos</a:t>
            </a:r>
          </a:p>
          <a:p>
            <a:r>
              <a:rPr lang="pt-BR" sz="6000" dirty="0" smtClean="0"/>
              <a:t>Representações</a:t>
            </a:r>
          </a:p>
          <a:p>
            <a:r>
              <a:rPr lang="pt-BR" sz="6000" dirty="0" smtClean="0"/>
              <a:t>Mensagens</a:t>
            </a:r>
          </a:p>
          <a:p>
            <a:r>
              <a:rPr lang="pt-BR" sz="6000" dirty="0" smtClean="0"/>
              <a:t>Interações sem estado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34838160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Métodos HTTP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204864"/>
            <a:ext cx="8229600" cy="26928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4000" dirty="0" smtClean="0"/>
              <a:t>"Use métodos HTTP para mapear operações CRUD (criar, recuperar, atualizar, excluir) para solicitações HTTP"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34966241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GET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204864"/>
            <a:ext cx="8229600" cy="4392488"/>
          </a:xfrm>
        </p:spPr>
        <p:txBody>
          <a:bodyPr>
            <a:noAutofit/>
          </a:bodyPr>
          <a:lstStyle/>
          <a:p>
            <a:r>
              <a:rPr lang="pt-BR" dirty="0" smtClean="0"/>
              <a:t>Recuperar informação;</a:t>
            </a:r>
          </a:p>
          <a:p>
            <a:r>
              <a:rPr lang="pt-BR" dirty="0" smtClean="0"/>
              <a:t>As solicitações GET devem ser seguras e idempotentes;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GET 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enderecos</a:t>
            </a:r>
            <a:endParaRPr lang="pt-B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pt-B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GET /</a:t>
            </a:r>
            <a:r>
              <a:rPr lang="pt-B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enderecos</a:t>
            </a:r>
            <a:r>
              <a:rPr lang="pt-B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/1</a:t>
            </a:r>
          </a:p>
          <a:p>
            <a:pPr marL="0" indent="0">
              <a:buNone/>
            </a:pP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48009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POST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204864"/>
            <a:ext cx="8229600" cy="4392488"/>
          </a:xfrm>
        </p:spPr>
        <p:txBody>
          <a:bodyPr>
            <a:noAutofit/>
          </a:bodyPr>
          <a:lstStyle/>
          <a:p>
            <a:r>
              <a:rPr lang="pt-BR" dirty="0" smtClean="0"/>
              <a:t>Criar entidade;</a:t>
            </a:r>
          </a:p>
          <a:p>
            <a:r>
              <a:rPr lang="pt-BR" dirty="0" smtClean="0"/>
              <a:t>As solicitações POST não tem garantia de segurança e </a:t>
            </a:r>
            <a:r>
              <a:rPr lang="pt-BR" dirty="0" err="1" smtClean="0"/>
              <a:t>idempotência</a:t>
            </a:r>
            <a:r>
              <a:rPr lang="pt-BR" dirty="0" smtClean="0"/>
              <a:t>;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POST 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enderecos</a:t>
            </a:r>
            <a:endParaRPr lang="pt-B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5066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PUT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204864"/>
            <a:ext cx="8229600" cy="4392488"/>
          </a:xfrm>
        </p:spPr>
        <p:txBody>
          <a:bodyPr>
            <a:noAutofit/>
          </a:bodyPr>
          <a:lstStyle/>
          <a:p>
            <a:r>
              <a:rPr lang="pt-BR" dirty="0" smtClean="0"/>
              <a:t>Alterar entidade;</a:t>
            </a:r>
          </a:p>
          <a:p>
            <a:r>
              <a:rPr lang="pt-BR" dirty="0" smtClean="0"/>
              <a:t>As solicitações PUT não tem garantia de segurança mas são idempotentes;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PUT /</a:t>
            </a:r>
            <a:r>
              <a:rPr lang="pt-B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enderecos</a:t>
            </a:r>
            <a:r>
              <a:rPr lang="pt-B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/1</a:t>
            </a:r>
          </a:p>
        </p:txBody>
      </p:sp>
    </p:spTree>
    <p:extLst>
      <p:ext uri="{BB962C8B-B14F-4D97-AF65-F5344CB8AC3E}">
        <p14:creationId xmlns:p14="http://schemas.microsoft.com/office/powerpoint/2010/main" val="625693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764704"/>
            <a:ext cx="8229600" cy="1143000"/>
          </a:xfrm>
        </p:spPr>
        <p:txBody>
          <a:bodyPr/>
          <a:lstStyle/>
          <a:p>
            <a:r>
              <a:rPr lang="pt-BR" b="1" dirty="0" smtClean="0"/>
              <a:t>Objetivo Geral</a:t>
            </a:r>
            <a:endParaRPr lang="pt-BR" b="1" dirty="0"/>
          </a:p>
        </p:txBody>
      </p:sp>
      <p:sp>
        <p:nvSpPr>
          <p:cNvPr id="3" name="Retângulo 2"/>
          <p:cNvSpPr/>
          <p:nvPr/>
        </p:nvSpPr>
        <p:spPr>
          <a:xfrm>
            <a:off x="467544" y="2274837"/>
            <a:ext cx="842493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 smtClean="0"/>
              <a:t>Capacitar os colaboradores do DETEC para o </a:t>
            </a:r>
            <a:r>
              <a:rPr lang="pt-BR" sz="3200" b="1" dirty="0" smtClean="0"/>
              <a:t>desenvolvimento</a:t>
            </a:r>
            <a:r>
              <a:rPr lang="pt-BR" sz="3200" dirty="0" smtClean="0"/>
              <a:t>, </a:t>
            </a:r>
            <a:r>
              <a:rPr lang="pt-BR" sz="3200" b="1" dirty="0" smtClean="0"/>
              <a:t>implantação</a:t>
            </a:r>
            <a:r>
              <a:rPr lang="pt-BR" sz="3200" dirty="0" smtClean="0"/>
              <a:t> e </a:t>
            </a:r>
            <a:r>
              <a:rPr lang="pt-BR" sz="3200" b="1" dirty="0" smtClean="0"/>
              <a:t>monitoramento</a:t>
            </a:r>
            <a:r>
              <a:rPr lang="pt-BR" sz="3200" dirty="0" smtClean="0"/>
              <a:t> dos </a:t>
            </a:r>
            <a:r>
              <a:rPr lang="pt-BR" sz="3200" dirty="0" err="1" smtClean="0"/>
              <a:t>microsserviços</a:t>
            </a:r>
            <a:r>
              <a:rPr lang="pt-BR" sz="3200" dirty="0" smtClean="0"/>
              <a:t> para o projeto das agências modulares e comunitárias utilizando todo o conjunto de ferramentas que envolvem esse novo modelo arquitetural que virão a ratificar a nova arquitetura corporativa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40919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DELETE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204864"/>
            <a:ext cx="8229600" cy="4392488"/>
          </a:xfrm>
        </p:spPr>
        <p:txBody>
          <a:bodyPr>
            <a:noAutofit/>
          </a:bodyPr>
          <a:lstStyle/>
          <a:p>
            <a:r>
              <a:rPr lang="pt-BR" dirty="0" smtClean="0"/>
              <a:t>Excluir entidade;</a:t>
            </a:r>
          </a:p>
          <a:p>
            <a:r>
              <a:rPr lang="pt-BR" dirty="0" smtClean="0"/>
              <a:t>As solicitações DELETE não tem garantia de segurança mas são idempotentes;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DELETE /</a:t>
            </a:r>
            <a:r>
              <a:rPr lang="pt-B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enderecos</a:t>
            </a:r>
            <a:r>
              <a:rPr lang="pt-B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/1</a:t>
            </a:r>
          </a:p>
        </p:txBody>
      </p:sp>
    </p:spTree>
    <p:extLst>
      <p:ext uri="{BB962C8B-B14F-4D97-AF65-F5344CB8AC3E}">
        <p14:creationId xmlns:p14="http://schemas.microsoft.com/office/powerpoint/2010/main" val="7514407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Status HTTP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204864"/>
            <a:ext cx="8229600" cy="43924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dirty="0" smtClean="0">
                <a:cs typeface="Courier New" panose="02070309020205020404" pitchFamily="49" charset="0"/>
              </a:rPr>
              <a:t>- 1XX - informativo</a:t>
            </a:r>
          </a:p>
          <a:p>
            <a:pPr marL="0" indent="0">
              <a:buNone/>
            </a:pPr>
            <a:r>
              <a:rPr lang="pt-BR" dirty="0" smtClean="0">
                <a:cs typeface="Courier New" panose="02070309020205020404" pitchFamily="49" charset="0"/>
              </a:rPr>
              <a:t>- 2XX - sucesso</a:t>
            </a:r>
          </a:p>
          <a:p>
            <a:pPr marL="0" indent="0">
              <a:buNone/>
            </a:pPr>
            <a:r>
              <a:rPr lang="pt-BR" dirty="0" smtClean="0">
                <a:cs typeface="Courier New" panose="02070309020205020404" pitchFamily="49" charset="0"/>
              </a:rPr>
              <a:t>- 3XX - redirecionamento</a:t>
            </a:r>
          </a:p>
          <a:p>
            <a:pPr marL="0" indent="0">
              <a:buNone/>
            </a:pPr>
            <a:r>
              <a:rPr lang="pt-BR" dirty="0" smtClean="0">
                <a:cs typeface="Courier New" panose="02070309020205020404" pitchFamily="49" charset="0"/>
              </a:rPr>
              <a:t>- 4XX - erro do cliente</a:t>
            </a:r>
          </a:p>
          <a:p>
            <a:pPr marL="0" indent="0">
              <a:buNone/>
            </a:pPr>
            <a:r>
              <a:rPr lang="pt-BR" dirty="0" smtClean="0">
                <a:cs typeface="Courier New" panose="02070309020205020404" pitchFamily="49" charset="0"/>
              </a:rPr>
              <a:t>- 5XX - erro do servidor</a:t>
            </a:r>
          </a:p>
        </p:txBody>
      </p:sp>
    </p:spTree>
    <p:extLst>
      <p:ext uri="{BB962C8B-B14F-4D97-AF65-F5344CB8AC3E}">
        <p14:creationId xmlns:p14="http://schemas.microsoft.com/office/powerpoint/2010/main" val="5093172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Media </a:t>
            </a:r>
            <a:r>
              <a:rPr lang="pt-BR" dirty="0" err="1" smtClean="0"/>
              <a:t>types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204864"/>
            <a:ext cx="8229600" cy="439248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pt-BR" dirty="0" smtClean="0"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pt-BR" dirty="0"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pt-BR" dirty="0" err="1" smtClean="0">
                <a:cs typeface="Courier New" panose="02070309020205020404" pitchFamily="49" charset="0"/>
              </a:rPr>
              <a:t>Accept</a:t>
            </a:r>
            <a:r>
              <a:rPr lang="pt-BR" dirty="0" smtClean="0">
                <a:cs typeface="Courier New" panose="02070309020205020404" pitchFamily="49" charset="0"/>
              </a:rPr>
              <a:t> e </a:t>
            </a:r>
            <a:r>
              <a:rPr lang="pt-BR" dirty="0" err="1" smtClean="0">
                <a:cs typeface="Courier New" panose="02070309020205020404" pitchFamily="49" charset="0"/>
              </a:rPr>
              <a:t>Content-Type</a:t>
            </a:r>
            <a:endParaRPr lang="pt-BR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9644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56490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b="1" dirty="0" smtClean="0"/>
              <a:t>Criando um </a:t>
            </a:r>
            <a:r>
              <a:rPr lang="pt-BR" b="1" dirty="0" err="1" smtClean="0"/>
              <a:t>end</a:t>
            </a:r>
            <a:r>
              <a:rPr lang="pt-BR" b="1" dirty="0" smtClean="0"/>
              <a:t>-point REST (Apostila)</a:t>
            </a:r>
            <a:endParaRPr lang="pt-BR" dirty="0"/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Prática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7118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Prática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539552" y="1772816"/>
            <a:ext cx="770485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 smtClean="0"/>
              <a:t>Livro.java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 smtClean="0"/>
              <a:t>LivrosController.java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 err="1" smtClean="0"/>
              <a:t>Developer</a:t>
            </a:r>
            <a:r>
              <a:rPr lang="pt-BR" sz="3200" dirty="0" smtClean="0"/>
              <a:t>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/>
              <a:t>Recuperando um livro </a:t>
            </a:r>
            <a:r>
              <a:rPr lang="pt-BR" sz="3200" dirty="0" smtClean="0"/>
              <a:t>específico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/>
              <a:t>Criar mais um método no </a:t>
            </a:r>
            <a:r>
              <a:rPr lang="pt-BR" sz="3200" dirty="0" smtClean="0"/>
              <a:t>controlador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 smtClean="0"/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b="1" dirty="0" smtClean="0"/>
              <a:t>Terminar na página 56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6341282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Revisão dia 1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Montagem do ambiente</a:t>
            </a:r>
          </a:p>
          <a:p>
            <a:r>
              <a:rPr lang="pt-BR" dirty="0" smtClean="0"/>
              <a:t>Criação de projeto base</a:t>
            </a:r>
          </a:p>
          <a:p>
            <a:r>
              <a:rPr lang="pt-BR" dirty="0" smtClean="0"/>
              <a:t>Listar Recursos</a:t>
            </a:r>
          </a:p>
          <a:p>
            <a:r>
              <a:rPr lang="pt-BR" dirty="0" smtClean="0"/>
              <a:t>Obter um Recurso</a:t>
            </a:r>
          </a:p>
          <a:p>
            <a:r>
              <a:rPr lang="pt-BR" dirty="0" smtClean="0"/>
              <a:t>Escopos do Spring</a:t>
            </a:r>
          </a:p>
          <a:p>
            <a:r>
              <a:rPr lang="pt-BR" dirty="0" smtClean="0"/>
              <a:t>Códigos de erro no retorno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576168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Alternativas ao Spring Boot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 smtClean="0"/>
          </a:p>
          <a:p>
            <a:endParaRPr lang="pt-BR" dirty="0" smtClean="0"/>
          </a:p>
          <a:p>
            <a:r>
              <a:rPr lang="pt-BR" dirty="0"/>
              <a:t>Java EE </a:t>
            </a:r>
            <a:r>
              <a:rPr lang="pt-BR" dirty="0" smtClean="0"/>
              <a:t>7 + </a:t>
            </a:r>
            <a:r>
              <a:rPr lang="pt-BR" dirty="0" err="1" smtClean="0"/>
              <a:t>Microprofile</a:t>
            </a:r>
            <a:endParaRPr lang="pt-BR" dirty="0" smtClean="0"/>
          </a:p>
          <a:p>
            <a:endParaRPr lang="pt-BR" dirty="0"/>
          </a:p>
          <a:p>
            <a:r>
              <a:rPr lang="pt-BR" dirty="0"/>
              <a:t>http://sparkjava.com/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071663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Java </a:t>
            </a:r>
            <a:r>
              <a:rPr lang="pt-BR" dirty="0"/>
              <a:t>EE 7 + </a:t>
            </a:r>
            <a:r>
              <a:rPr lang="pt-BR" dirty="0" err="1" smtClean="0"/>
              <a:t>Microprofile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323528" y="1506528"/>
            <a:ext cx="856895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O </a:t>
            </a:r>
            <a:r>
              <a:rPr lang="pt-BR" sz="2400" dirty="0" err="1"/>
              <a:t>MicroProfile</a:t>
            </a:r>
            <a:r>
              <a:rPr lang="pt-BR" sz="2400" dirty="0"/>
              <a:t> especifica uma coleção de </a:t>
            </a:r>
            <a:r>
              <a:rPr lang="pt-BR" sz="2400" dirty="0" err="1"/>
              <a:t>APIs</a:t>
            </a:r>
            <a:r>
              <a:rPr lang="pt-BR" sz="2400" dirty="0"/>
              <a:t> e tecnologias Java EE que, juntas, formam um </a:t>
            </a:r>
            <a:r>
              <a:rPr lang="pt-BR" sz="2400" dirty="0" err="1"/>
              <a:t>microsserviço</a:t>
            </a:r>
            <a:r>
              <a:rPr lang="pt-BR" sz="2400" dirty="0"/>
              <a:t> básico de linha de base que visa fornecer portabilidade de aplicativos em vários </a:t>
            </a:r>
            <a:r>
              <a:rPr lang="pt-BR" sz="2400" dirty="0" err="1" smtClean="0"/>
              <a:t>runtimes</a:t>
            </a:r>
            <a:r>
              <a:rPr lang="pt-BR" sz="2400" dirty="0" smtClean="0"/>
              <a:t>;</a:t>
            </a: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A especificação do </a:t>
            </a:r>
            <a:r>
              <a:rPr lang="pt-BR" sz="2400" dirty="0" err="1"/>
              <a:t>MicroProfile</a:t>
            </a:r>
            <a:r>
              <a:rPr lang="pt-BR" sz="2400" dirty="0"/>
              <a:t> 1.0 inclui um subconjunto das </a:t>
            </a:r>
            <a:r>
              <a:rPr lang="pt-BR" sz="2400" dirty="0" smtClean="0"/>
              <a:t>especificações </a:t>
            </a:r>
            <a:r>
              <a:rPr lang="pt-BR" sz="2400" dirty="0"/>
              <a:t>do Java Enterprise e elas são: JAX-RS 2.0 para </a:t>
            </a:r>
            <a:r>
              <a:rPr lang="pt-BR" sz="2400" dirty="0" err="1"/>
              <a:t>endpoints</a:t>
            </a:r>
            <a:r>
              <a:rPr lang="pt-BR" sz="2400" dirty="0"/>
              <a:t> </a:t>
            </a:r>
            <a:r>
              <a:rPr lang="pt-BR" sz="2400" dirty="0" err="1"/>
              <a:t>RESTful</a:t>
            </a:r>
            <a:r>
              <a:rPr lang="pt-BR" sz="2400" dirty="0"/>
              <a:t>, CDI 1.1 para extensões e injeção de dependência, e JSON-P 1.0 para processamento de mensagens JSON. Por que apenas esses três? É porque isso representa o menor número de </a:t>
            </a:r>
            <a:r>
              <a:rPr lang="pt-BR" sz="2400" dirty="0" err="1"/>
              <a:t>APIs</a:t>
            </a:r>
            <a:r>
              <a:rPr lang="pt-BR" sz="2400" dirty="0"/>
              <a:t> necessárias para criar um </a:t>
            </a:r>
            <a:r>
              <a:rPr lang="pt-BR" sz="2400" dirty="0" err="1" smtClean="0"/>
              <a:t>microsserviço</a:t>
            </a:r>
            <a:r>
              <a:rPr lang="pt-BR" sz="2400" dirty="0" smtClean="0"/>
              <a:t>;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8146868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Java EE 7 + </a:t>
            </a:r>
            <a:r>
              <a:rPr lang="pt-BR" dirty="0" err="1" smtClean="0"/>
              <a:t>Microprofile</a:t>
            </a:r>
            <a:endParaRPr lang="pt-BR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79" y="2636912"/>
            <a:ext cx="7709043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93275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Java EE 7 + </a:t>
            </a:r>
            <a:r>
              <a:rPr lang="pt-BR" dirty="0" err="1" smtClean="0"/>
              <a:t>Microprofile</a:t>
            </a:r>
            <a:endParaRPr lang="pt-B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700808"/>
            <a:ext cx="5040560" cy="4809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9052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sultado de imagem para spring bo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08720"/>
            <a:ext cx="8694965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574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Java </a:t>
            </a:r>
            <a:r>
              <a:rPr lang="pt-BR" dirty="0"/>
              <a:t>EE 7 + </a:t>
            </a:r>
            <a:r>
              <a:rPr lang="pt-BR" dirty="0" err="1" smtClean="0"/>
              <a:t>Microprofile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323528" y="1506528"/>
            <a:ext cx="856895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pt-BR" sz="3600" dirty="0" smtClean="0"/>
          </a:p>
          <a:p>
            <a:pPr algn="ctr"/>
            <a:endParaRPr lang="pt-BR" sz="3600" dirty="0" smtClean="0"/>
          </a:p>
          <a:p>
            <a:pPr algn="ctr"/>
            <a:endParaRPr lang="pt-BR" sz="3600" dirty="0"/>
          </a:p>
          <a:p>
            <a:pPr algn="ctr"/>
            <a:r>
              <a:rPr lang="pt-BR" sz="3600" dirty="0" smtClean="0"/>
              <a:t>Vantagens </a:t>
            </a:r>
            <a:r>
              <a:rPr lang="pt-BR" sz="3600" dirty="0" err="1" smtClean="0"/>
              <a:t>vs</a:t>
            </a:r>
            <a:r>
              <a:rPr lang="pt-BR" sz="3600" dirty="0" smtClean="0"/>
              <a:t> Desvantagens?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31133726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0688"/>
            <a:ext cx="8229600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4437112"/>
            <a:ext cx="7734300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05415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Prática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539552" y="1772816"/>
            <a:ext cx="770485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 smtClean="0"/>
              <a:t>Página 47 à 56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 smtClean="0"/>
              <a:t>Incluindo um recurso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 smtClean="0"/>
              <a:t>Depurando </a:t>
            </a:r>
            <a:r>
              <a:rPr lang="pt-BR" sz="3200" dirty="0" err="1" smtClean="0"/>
              <a:t>end</a:t>
            </a:r>
            <a:r>
              <a:rPr lang="pt-BR" sz="3200" dirty="0" smtClean="0"/>
              <a:t>-points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 smtClean="0"/>
              <a:t>Logs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 smtClean="0"/>
              <a:t>Alterando recursos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 smtClean="0"/>
              <a:t>Excluindo Recurso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 smtClean="0"/>
              <a:t>Pesquisando Recurso</a:t>
            </a:r>
          </a:p>
        </p:txBody>
      </p:sp>
    </p:spTree>
    <p:extLst>
      <p:ext uri="{BB962C8B-B14F-4D97-AF65-F5344CB8AC3E}">
        <p14:creationId xmlns:p14="http://schemas.microsoft.com/office/powerpoint/2010/main" val="24981200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Resultado de imagem para What Why H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8708"/>
            <a:ext cx="7892231" cy="651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46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O que é uma arquitetura de </a:t>
            </a:r>
            <a:r>
              <a:rPr lang="pt-BR" dirty="0" err="1" smtClean="0"/>
              <a:t>microsserviços</a:t>
            </a:r>
            <a:r>
              <a:rPr lang="pt-BR" dirty="0" smtClean="0"/>
              <a:t>? (</a:t>
            </a:r>
            <a:r>
              <a:rPr lang="pt-BR" dirty="0" err="1" smtClean="0"/>
              <a:t>What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Reunir as coisas que mudam pela mesma razão e separar as coisas que mudam por diferentes razões;</a:t>
            </a:r>
          </a:p>
          <a:p>
            <a:endParaRPr lang="pt-BR" dirty="0"/>
          </a:p>
          <a:p>
            <a:r>
              <a:rPr lang="pt-BR" dirty="0" smtClean="0"/>
              <a:t>Serviços fracamente acoplados;</a:t>
            </a:r>
          </a:p>
          <a:p>
            <a:endParaRPr lang="pt-BR" dirty="0"/>
          </a:p>
          <a:p>
            <a:r>
              <a:rPr lang="pt-BR" dirty="0" smtClean="0"/>
              <a:t>Tarefas discretas;</a:t>
            </a:r>
          </a:p>
          <a:p>
            <a:endParaRPr lang="pt-BR" dirty="0" smtClean="0"/>
          </a:p>
          <a:p>
            <a:r>
              <a:rPr lang="pt-BR" dirty="0"/>
              <a:t>C</a:t>
            </a:r>
            <a:r>
              <a:rPr lang="pt-BR" dirty="0" smtClean="0"/>
              <a:t>omunicar com outros serviços por meio de </a:t>
            </a:r>
            <a:r>
              <a:rPr lang="pt-BR" dirty="0" err="1" smtClean="0"/>
              <a:t>APIs</a:t>
            </a:r>
            <a:r>
              <a:rPr lang="pt-BR" dirty="0" smtClean="0"/>
              <a:t>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568971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Benefícios de uma arquitetura de </a:t>
            </a:r>
            <a:r>
              <a:rPr lang="pt-BR" dirty="0" err="1" smtClean="0"/>
              <a:t>microsserviços</a:t>
            </a:r>
            <a:r>
              <a:rPr lang="pt-BR" dirty="0" smtClean="0"/>
              <a:t> (</a:t>
            </a:r>
            <a:r>
              <a:rPr lang="pt-BR" dirty="0" err="1" smtClean="0"/>
              <a:t>Why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Construídos por uma ou mais equipes pequenas;</a:t>
            </a:r>
          </a:p>
          <a:p>
            <a:endParaRPr lang="pt-BR" dirty="0"/>
          </a:p>
          <a:p>
            <a:r>
              <a:rPr lang="pt-BR" dirty="0" smtClean="0"/>
              <a:t>Implantados independentemente uns dos outros;</a:t>
            </a:r>
          </a:p>
          <a:p>
            <a:endParaRPr lang="pt-BR" dirty="0"/>
          </a:p>
          <a:p>
            <a:r>
              <a:rPr lang="pt-BR" dirty="0" smtClean="0"/>
              <a:t>É fácil identificar serviços ativos e escaloná-los;</a:t>
            </a:r>
          </a:p>
        </p:txBody>
      </p:sp>
    </p:spTree>
    <p:extLst>
      <p:ext uri="{BB962C8B-B14F-4D97-AF65-F5344CB8AC3E}">
        <p14:creationId xmlns:p14="http://schemas.microsoft.com/office/powerpoint/2010/main" val="37038007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Benefícios de uma arquitetura de </a:t>
            </a:r>
            <a:r>
              <a:rPr lang="pt-BR" dirty="0" err="1" smtClean="0"/>
              <a:t>microsserviços</a:t>
            </a:r>
            <a:r>
              <a:rPr lang="pt-BR" dirty="0" smtClean="0"/>
              <a:t> (</a:t>
            </a:r>
            <a:r>
              <a:rPr lang="pt-BR" dirty="0" err="1" smtClean="0"/>
              <a:t>Why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Isolamento aprimorado de falhas;</a:t>
            </a:r>
          </a:p>
          <a:p>
            <a:endParaRPr lang="pt-BR" dirty="0"/>
          </a:p>
          <a:p>
            <a:r>
              <a:rPr lang="pt-BR" dirty="0" smtClean="0"/>
              <a:t>Facilita a escolha da pilha de tecnologia que é mais adequada para a funcionalidade necessária;</a:t>
            </a:r>
          </a:p>
        </p:txBody>
      </p:sp>
    </p:spTree>
    <p:extLst>
      <p:ext uri="{BB962C8B-B14F-4D97-AF65-F5344CB8AC3E}">
        <p14:creationId xmlns:p14="http://schemas.microsoft.com/office/powerpoint/2010/main" val="29593301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Como começar uma arquitetura de </a:t>
            </a:r>
            <a:r>
              <a:rPr lang="pt-BR" dirty="0" err="1" smtClean="0"/>
              <a:t>microsserviços</a:t>
            </a:r>
            <a:r>
              <a:rPr lang="pt-BR" dirty="0" smtClean="0"/>
              <a:t>? (</a:t>
            </a:r>
            <a:r>
              <a:rPr lang="pt-BR" dirty="0" err="1" smtClean="0"/>
              <a:t>How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dirty="0" smtClean="0"/>
          </a:p>
          <a:p>
            <a:endParaRPr lang="pt-BR" dirty="0"/>
          </a:p>
          <a:p>
            <a:pPr marL="0" indent="0" algn="ctr">
              <a:buNone/>
            </a:pPr>
            <a:r>
              <a:rPr lang="pt-BR" dirty="0" smtClean="0"/>
              <a:t>"Existe um conjunto padrão de princípios que eu possa seguir para me ajudar a construir uma arquitetura de </a:t>
            </a:r>
            <a:r>
              <a:rPr lang="pt-BR" dirty="0" err="1" smtClean="0"/>
              <a:t>microsserviços</a:t>
            </a:r>
            <a:r>
              <a:rPr lang="pt-BR" dirty="0" smtClean="0"/>
              <a:t> de uma maneira melhor?"</a:t>
            </a:r>
          </a:p>
        </p:txBody>
      </p:sp>
    </p:spTree>
    <p:extLst>
      <p:ext uri="{BB962C8B-B14F-4D97-AF65-F5344CB8AC3E}">
        <p14:creationId xmlns:p14="http://schemas.microsoft.com/office/powerpoint/2010/main" val="40028825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Decompor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Realizar a definição de serviços correspondentes aos recursos de negócios, por exemplo, para uma loja de compras online:</a:t>
            </a:r>
          </a:p>
          <a:p>
            <a:pPr lvl="1"/>
            <a:r>
              <a:rPr lang="pt-BR" dirty="0" smtClean="0"/>
              <a:t>Gerenciamento do catálogo de produtos</a:t>
            </a:r>
          </a:p>
          <a:p>
            <a:pPr lvl="1"/>
            <a:r>
              <a:rPr lang="pt-BR" dirty="0" smtClean="0"/>
              <a:t>Gerenciamento de estoque</a:t>
            </a:r>
          </a:p>
          <a:p>
            <a:pPr lvl="1"/>
            <a:r>
              <a:rPr lang="pt-BR" dirty="0" smtClean="0"/>
              <a:t>Gerenciamento de pedidos</a:t>
            </a:r>
          </a:p>
          <a:p>
            <a:pPr lvl="1"/>
            <a:r>
              <a:rPr lang="pt-BR" dirty="0" smtClean="0"/>
              <a:t>Gerenciamento de entrega</a:t>
            </a:r>
          </a:p>
          <a:p>
            <a:pPr lvl="1"/>
            <a:r>
              <a:rPr lang="pt-BR" dirty="0" smtClean="0"/>
              <a:t>Gerenciamento de usuários</a:t>
            </a:r>
          </a:p>
          <a:p>
            <a:pPr lvl="1"/>
            <a:r>
              <a:rPr lang="pt-BR" dirty="0" smtClean="0"/>
              <a:t>Recomendações de produtos</a:t>
            </a:r>
          </a:p>
          <a:p>
            <a:pPr lvl="1"/>
            <a:r>
              <a:rPr lang="pt-BR" dirty="0" smtClean="0"/>
              <a:t>Gerenciamento de avaliações de Produto</a:t>
            </a:r>
            <a:endParaRPr lang="pt-BR" dirty="0"/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0620380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Construindo e Implantando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2132856"/>
            <a:ext cx="8229600" cy="4525963"/>
          </a:xfrm>
        </p:spPr>
        <p:txBody>
          <a:bodyPr>
            <a:normAutofit/>
          </a:bodyPr>
          <a:lstStyle/>
          <a:p>
            <a:r>
              <a:rPr lang="pt-BR" dirty="0" smtClean="0"/>
              <a:t>Desenvolvimento por uma ou mais equipes pequenas usando as tecnologias mais adequadas para cada finalidade;</a:t>
            </a:r>
          </a:p>
          <a:p>
            <a:endParaRPr lang="pt-BR" dirty="0"/>
          </a:p>
          <a:p>
            <a:r>
              <a:rPr lang="pt-BR" dirty="0" smtClean="0"/>
              <a:t>Configurar pipeline CI/CD;</a:t>
            </a:r>
          </a:p>
        </p:txBody>
      </p:sp>
    </p:spTree>
    <p:extLst>
      <p:ext uri="{BB962C8B-B14F-4D97-AF65-F5344CB8AC3E}">
        <p14:creationId xmlns:p14="http://schemas.microsoft.com/office/powerpoint/2010/main" val="2055359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m para rabbitm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4824"/>
            <a:ext cx="8314254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10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Projetar os serviços individuais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2132856"/>
            <a:ext cx="8229600" cy="4525963"/>
          </a:xfrm>
        </p:spPr>
        <p:txBody>
          <a:bodyPr>
            <a:normAutofit/>
          </a:bodyPr>
          <a:lstStyle/>
          <a:p>
            <a:r>
              <a:rPr lang="pt-BR" dirty="0" smtClean="0"/>
              <a:t>Defina os serviços cuidadosamente e pense no que será exposto, quais protocolos serão usados ​​para interagir;</a:t>
            </a:r>
          </a:p>
          <a:p>
            <a:endParaRPr lang="pt-BR" dirty="0"/>
          </a:p>
          <a:p>
            <a:r>
              <a:rPr lang="pt-BR" dirty="0" smtClean="0"/>
              <a:t>Ocultar complexidades e detalhes de implementação do serviço e apenas expor o que é necessário para os clientes do serviço;</a:t>
            </a:r>
          </a:p>
        </p:txBody>
      </p:sp>
    </p:spTree>
    <p:extLst>
      <p:ext uri="{BB962C8B-B14F-4D97-AF65-F5344CB8AC3E}">
        <p14:creationId xmlns:p14="http://schemas.microsoft.com/office/powerpoint/2010/main" val="3077627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Abordagem Errada</a:t>
            </a:r>
            <a:endParaRPr lang="pt-BR" dirty="0"/>
          </a:p>
        </p:txBody>
      </p:sp>
      <p:pic>
        <p:nvPicPr>
          <p:cNvPr id="23554" name="Picture 2" descr="E:\git\gitbook-treinamento-microservices\assets\01-diagr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32" y="1464690"/>
            <a:ext cx="7992888" cy="499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5804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Abordagem Correta</a:t>
            </a:r>
            <a:endParaRPr lang="pt-BR" dirty="0"/>
          </a:p>
        </p:txBody>
      </p:sp>
      <p:pic>
        <p:nvPicPr>
          <p:cNvPr id="24578" name="Picture 2" descr="E:\git\gitbook-treinamento-microservices\assets\01-diagra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12776"/>
            <a:ext cx="8208912" cy="513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9348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Protocolos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2132856"/>
            <a:ext cx="8229600" cy="4525963"/>
          </a:xfrm>
        </p:spPr>
        <p:txBody>
          <a:bodyPr>
            <a:normAutofit/>
          </a:bodyPr>
          <a:lstStyle/>
          <a:p>
            <a:r>
              <a:rPr lang="pt-BR" dirty="0" smtClean="0"/>
              <a:t>RMI </a:t>
            </a:r>
            <a:r>
              <a:rPr lang="pt-BR" dirty="0" err="1" smtClean="0"/>
              <a:t>vs</a:t>
            </a:r>
            <a:r>
              <a:rPr lang="pt-BR" dirty="0" smtClean="0"/>
              <a:t> REST</a:t>
            </a:r>
          </a:p>
        </p:txBody>
      </p:sp>
    </p:spTree>
    <p:extLst>
      <p:ext uri="{BB962C8B-B14F-4D97-AF65-F5344CB8AC3E}">
        <p14:creationId xmlns:p14="http://schemas.microsoft.com/office/powerpoint/2010/main" val="36418273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Descentralizar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2132856"/>
            <a:ext cx="8229600" cy="4525963"/>
          </a:xfrm>
        </p:spPr>
        <p:txBody>
          <a:bodyPr>
            <a:normAutofit/>
          </a:bodyPr>
          <a:lstStyle/>
          <a:p>
            <a:r>
              <a:rPr lang="pt-BR" dirty="0" smtClean="0"/>
              <a:t>Equipes que constroem os serviços cuidam de tudo relacionado a esse serviço;</a:t>
            </a:r>
          </a:p>
          <a:p>
            <a:endParaRPr lang="pt-BR" dirty="0"/>
          </a:p>
          <a:p>
            <a:r>
              <a:rPr lang="pt-BR" dirty="0" smtClean="0"/>
              <a:t>Modelo interno de código aberto;</a:t>
            </a:r>
          </a:p>
          <a:p>
            <a:endParaRPr lang="pt-BR" dirty="0"/>
          </a:p>
          <a:p>
            <a:r>
              <a:rPr lang="pt-BR" dirty="0" smtClean="0"/>
              <a:t>Arquitetura em que a coleção de serviços estejam se comunicando por meio de um barramento de mensagens central;</a:t>
            </a:r>
          </a:p>
        </p:txBody>
      </p:sp>
    </p:spTree>
    <p:extLst>
      <p:ext uri="{BB962C8B-B14F-4D97-AF65-F5344CB8AC3E}">
        <p14:creationId xmlns:p14="http://schemas.microsoft.com/office/powerpoint/2010/main" val="4402348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Descentralizar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2132856"/>
            <a:ext cx="8229600" cy="4525963"/>
          </a:xfrm>
        </p:spPr>
        <p:txBody>
          <a:bodyPr>
            <a:normAutofit/>
          </a:bodyPr>
          <a:lstStyle/>
          <a:p>
            <a:r>
              <a:rPr lang="pt-BR" dirty="0" smtClean="0"/>
              <a:t>Equipes que constroem os serviços cuidam de tudo relacionado a esse serviço;</a:t>
            </a:r>
          </a:p>
          <a:p>
            <a:endParaRPr lang="pt-BR" dirty="0"/>
          </a:p>
          <a:p>
            <a:r>
              <a:rPr lang="pt-BR" dirty="0" smtClean="0"/>
              <a:t>Modelo interno de código aberto;</a:t>
            </a:r>
          </a:p>
          <a:p>
            <a:endParaRPr lang="pt-BR" dirty="0"/>
          </a:p>
          <a:p>
            <a:r>
              <a:rPr lang="pt-BR" dirty="0" smtClean="0"/>
              <a:t>Arquitetura em que a coleção de serviços estejam se comunicando por meio de um barramento de mensagens central;</a:t>
            </a:r>
          </a:p>
        </p:txBody>
      </p:sp>
    </p:spTree>
    <p:extLst>
      <p:ext uri="{BB962C8B-B14F-4D97-AF65-F5344CB8AC3E}">
        <p14:creationId xmlns:p14="http://schemas.microsoft.com/office/powerpoint/2010/main" val="13780830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E:\git\gitbook-treinamento-microservices\assets\01-es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99" y="908720"/>
            <a:ext cx="8381259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6198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Estratégia de Implantação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2852936"/>
            <a:ext cx="8229600" cy="2232248"/>
          </a:xfrm>
        </p:spPr>
        <p:txBody>
          <a:bodyPr>
            <a:normAutofit/>
          </a:bodyPr>
          <a:lstStyle/>
          <a:p>
            <a:r>
              <a:rPr lang="pt-BR" dirty="0" smtClean="0"/>
              <a:t>Vários </a:t>
            </a:r>
            <a:r>
              <a:rPr lang="pt-BR" dirty="0" err="1" smtClean="0"/>
              <a:t>microsserviços</a:t>
            </a:r>
            <a:r>
              <a:rPr lang="pt-BR" dirty="0" smtClean="0"/>
              <a:t> por sistema operacional</a:t>
            </a:r>
          </a:p>
          <a:p>
            <a:endParaRPr lang="pt-BR" dirty="0"/>
          </a:p>
          <a:p>
            <a:r>
              <a:rPr lang="pt-BR" dirty="0" smtClean="0"/>
              <a:t>Um </a:t>
            </a:r>
            <a:r>
              <a:rPr lang="pt-BR" dirty="0" err="1" smtClean="0"/>
              <a:t>microsserviço</a:t>
            </a:r>
            <a:r>
              <a:rPr lang="pt-BR" dirty="0" smtClean="0"/>
              <a:t> por sistema operacional</a:t>
            </a:r>
          </a:p>
        </p:txBody>
      </p:sp>
    </p:spTree>
    <p:extLst>
      <p:ext uri="{BB962C8B-B14F-4D97-AF65-F5344CB8AC3E}">
        <p14:creationId xmlns:p14="http://schemas.microsoft.com/office/powerpoint/2010/main" val="4107445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Alterando </a:t>
            </a:r>
            <a:r>
              <a:rPr lang="pt-BR" dirty="0" err="1" smtClean="0"/>
              <a:t>APIs</a:t>
            </a:r>
            <a:r>
              <a:rPr lang="pt-BR" dirty="0" smtClean="0"/>
              <a:t> em Produção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2852936"/>
            <a:ext cx="8229600" cy="2232248"/>
          </a:xfrm>
        </p:spPr>
        <p:txBody>
          <a:bodyPr>
            <a:normAutofit/>
          </a:bodyPr>
          <a:lstStyle/>
          <a:p>
            <a:r>
              <a:rPr lang="pt-BR" dirty="0" smtClean="0"/>
              <a:t>Versionamento de API</a:t>
            </a:r>
          </a:p>
          <a:p>
            <a:endParaRPr lang="pt-BR" dirty="0"/>
          </a:p>
          <a:p>
            <a:r>
              <a:rPr lang="pt-BR" dirty="0" smtClean="0"/>
              <a:t>Substituição de </a:t>
            </a:r>
            <a:r>
              <a:rPr lang="pt-BR" dirty="0" err="1" smtClean="0"/>
              <a:t>End</a:t>
            </a:r>
            <a:r>
              <a:rPr lang="pt-BR" dirty="0" smtClean="0"/>
              <a:t>-Point</a:t>
            </a:r>
          </a:p>
        </p:txBody>
      </p:sp>
    </p:spTree>
    <p:extLst>
      <p:ext uri="{BB962C8B-B14F-4D97-AF65-F5344CB8AC3E}">
        <p14:creationId xmlns:p14="http://schemas.microsoft.com/office/powerpoint/2010/main" val="23177509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Padrões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2060848"/>
            <a:ext cx="8229600" cy="4104456"/>
          </a:xfrm>
        </p:spPr>
        <p:txBody>
          <a:bodyPr>
            <a:normAutofit fontScale="92500" lnSpcReduction="20000"/>
          </a:bodyPr>
          <a:lstStyle/>
          <a:p>
            <a:r>
              <a:rPr lang="pt-BR" dirty="0" smtClean="0"/>
              <a:t>Tratamento de </a:t>
            </a:r>
            <a:r>
              <a:rPr lang="pt-BR" dirty="0"/>
              <a:t>Erros (</a:t>
            </a:r>
            <a:r>
              <a:rPr lang="pt-BR" dirty="0">
                <a:hlinkClick r:id="rId3"/>
              </a:rPr>
              <a:t>https://blog.restcase.com/rest-api-error-codes-101</a:t>
            </a:r>
            <a:r>
              <a:rPr lang="pt-BR" dirty="0" smtClean="0">
                <a:hlinkClick r:id="rId3"/>
              </a:rPr>
              <a:t>/</a:t>
            </a:r>
            <a:r>
              <a:rPr lang="pt-BR" dirty="0" smtClean="0"/>
              <a:t>)</a:t>
            </a:r>
          </a:p>
          <a:p>
            <a:endParaRPr lang="pt-BR" dirty="0"/>
          </a:p>
          <a:p>
            <a:r>
              <a:rPr lang="pt-BR" dirty="0" smtClean="0"/>
              <a:t>Guia de Estilos de </a:t>
            </a:r>
            <a:r>
              <a:rPr lang="pt-BR" dirty="0"/>
              <a:t>API (</a:t>
            </a:r>
            <a:r>
              <a:rPr lang="pt-BR" dirty="0">
                <a:hlinkClick r:id="rId4"/>
              </a:rPr>
              <a:t>https://github.com/paypal/api-standards/blob/master/api-style-guide.md</a:t>
            </a:r>
            <a:r>
              <a:rPr lang="pt-BR" dirty="0" smtClean="0"/>
              <a:t>)</a:t>
            </a:r>
          </a:p>
          <a:p>
            <a:endParaRPr lang="pt-BR" dirty="0"/>
          </a:p>
          <a:p>
            <a:r>
              <a:rPr lang="pt-BR" dirty="0" err="1" smtClean="0"/>
              <a:t>Swagger</a:t>
            </a:r>
            <a:r>
              <a:rPr lang="pt-BR" dirty="0"/>
              <a:t> (</a:t>
            </a:r>
            <a:r>
              <a:rPr lang="pt-BR" dirty="0">
                <a:hlinkClick r:id="rId5"/>
              </a:rPr>
              <a:t>https://petstore.swagger.io</a:t>
            </a:r>
            <a:r>
              <a:rPr lang="pt-BR" dirty="0" smtClean="0">
                <a:hlinkClick r:id="rId5"/>
              </a:rPr>
              <a:t>/#/</a:t>
            </a:r>
            <a:r>
              <a:rPr lang="pt-B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45533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Resultado de imagem para spring cloud gatew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5" y="692696"/>
            <a:ext cx="9089009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553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Dependências de serviços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2564904"/>
            <a:ext cx="8229600" cy="4104456"/>
          </a:xfrm>
        </p:spPr>
        <p:txBody>
          <a:bodyPr>
            <a:normAutofit/>
          </a:bodyPr>
          <a:lstStyle/>
          <a:p>
            <a:r>
              <a:rPr lang="pt-BR" dirty="0" smtClean="0"/>
              <a:t>Gateway de API</a:t>
            </a:r>
          </a:p>
          <a:p>
            <a:endParaRPr lang="pt-BR" dirty="0"/>
          </a:p>
          <a:p>
            <a:r>
              <a:rPr lang="pt-BR" dirty="0" smtClean="0"/>
              <a:t>Service Discovery (Consul)</a:t>
            </a:r>
          </a:p>
          <a:p>
            <a:endParaRPr lang="pt-BR" dirty="0"/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4521093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Falhas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2348880"/>
            <a:ext cx="8229600" cy="4104456"/>
          </a:xfrm>
        </p:spPr>
        <p:txBody>
          <a:bodyPr>
            <a:normAutofit/>
          </a:bodyPr>
          <a:lstStyle/>
          <a:p>
            <a:r>
              <a:rPr lang="pt-BR" dirty="0" err="1" smtClean="0"/>
              <a:t>Bulkhead</a:t>
            </a:r>
            <a:r>
              <a:rPr lang="pt-BR" dirty="0" smtClean="0"/>
              <a:t> (Anteparo)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 err="1" smtClean="0"/>
              <a:t>Circuit</a:t>
            </a:r>
            <a:r>
              <a:rPr lang="pt-BR" dirty="0" smtClean="0"/>
              <a:t> </a:t>
            </a:r>
            <a:r>
              <a:rPr lang="pt-BR" dirty="0" err="1" smtClean="0"/>
              <a:t>Breaker</a:t>
            </a:r>
            <a:r>
              <a:rPr lang="pt-BR" dirty="0" smtClean="0"/>
              <a:t> (Disjuntor)</a:t>
            </a:r>
            <a:endParaRPr lang="pt-BR" dirty="0"/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9503074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Falhas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2348880"/>
            <a:ext cx="8229600" cy="4104456"/>
          </a:xfrm>
        </p:spPr>
        <p:txBody>
          <a:bodyPr>
            <a:normAutofit/>
          </a:bodyPr>
          <a:lstStyle/>
          <a:p>
            <a:r>
              <a:rPr lang="pt-BR" dirty="0" err="1" smtClean="0"/>
              <a:t>Bulkhead</a:t>
            </a:r>
            <a:r>
              <a:rPr lang="pt-BR" dirty="0" smtClean="0"/>
              <a:t> (Anteparo)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 err="1" smtClean="0"/>
              <a:t>Circuit</a:t>
            </a:r>
            <a:r>
              <a:rPr lang="pt-BR" dirty="0" smtClean="0"/>
              <a:t> </a:t>
            </a:r>
            <a:r>
              <a:rPr lang="pt-BR" dirty="0" err="1" smtClean="0"/>
              <a:t>Breaker</a:t>
            </a:r>
            <a:r>
              <a:rPr lang="pt-BR" dirty="0" smtClean="0"/>
              <a:t> (Disjuntor)</a:t>
            </a:r>
            <a:endParaRPr lang="pt-BR" dirty="0"/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7045208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Monitoramento e </a:t>
            </a:r>
            <a:r>
              <a:rPr lang="pt-BR" dirty="0" err="1" smtClean="0"/>
              <a:t>Logging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46856" y="2780928"/>
            <a:ext cx="8229600" cy="1944216"/>
          </a:xfrm>
        </p:spPr>
        <p:txBody>
          <a:bodyPr>
            <a:normAutofit/>
          </a:bodyPr>
          <a:lstStyle/>
          <a:p>
            <a:r>
              <a:rPr lang="pt-BR" dirty="0" smtClean="0"/>
              <a:t>Agregação de Log</a:t>
            </a:r>
          </a:p>
          <a:p>
            <a:endParaRPr lang="pt-BR" dirty="0"/>
          </a:p>
          <a:p>
            <a:r>
              <a:rPr lang="pt-BR" dirty="0" smtClean="0"/>
              <a:t>Agregação de Estatísticas</a:t>
            </a:r>
          </a:p>
        </p:txBody>
      </p:sp>
    </p:spTree>
    <p:extLst>
      <p:ext uri="{BB962C8B-B14F-4D97-AF65-F5344CB8AC3E}">
        <p14:creationId xmlns:p14="http://schemas.microsoft.com/office/powerpoint/2010/main" val="18799709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2708920"/>
            <a:ext cx="8229600" cy="136815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6000" dirty="0" smtClean="0"/>
              <a:t>Comece pequeno</a:t>
            </a:r>
          </a:p>
        </p:txBody>
      </p:sp>
    </p:spTree>
    <p:extLst>
      <p:ext uri="{BB962C8B-B14F-4D97-AF65-F5344CB8AC3E}">
        <p14:creationId xmlns:p14="http://schemas.microsoft.com/office/powerpoint/2010/main" val="13949691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56490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Persistindo em um Banco de </a:t>
            </a:r>
            <a:r>
              <a:rPr lang="pt-BR" b="1" dirty="0" smtClean="0"/>
              <a:t>Dados</a:t>
            </a:r>
            <a:br>
              <a:rPr lang="pt-BR" b="1" dirty="0" smtClean="0"/>
            </a:br>
            <a:r>
              <a:rPr lang="pt-BR" b="1" dirty="0" smtClean="0"/>
              <a:t>(Apostila)</a:t>
            </a:r>
            <a:endParaRPr lang="pt-BR" dirty="0"/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mtClean="0"/>
              <a:t>Prática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56313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Desenvolvimento de Softwares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Análise Estruturada</a:t>
            </a:r>
          </a:p>
          <a:p>
            <a:endParaRPr lang="pt-BR" dirty="0"/>
          </a:p>
          <a:p>
            <a:r>
              <a:rPr lang="pt-BR" dirty="0" smtClean="0"/>
              <a:t>Orientada a Objetos</a:t>
            </a:r>
          </a:p>
          <a:p>
            <a:endParaRPr lang="pt-BR" dirty="0"/>
          </a:p>
          <a:p>
            <a:r>
              <a:rPr lang="pt-BR" dirty="0" smtClean="0"/>
              <a:t>SOA - Service-</a:t>
            </a:r>
            <a:r>
              <a:rPr lang="pt-BR" dirty="0" err="1" smtClean="0"/>
              <a:t>oriented</a:t>
            </a:r>
            <a:r>
              <a:rPr lang="pt-BR" dirty="0" smtClean="0"/>
              <a:t> </a:t>
            </a:r>
            <a:r>
              <a:rPr lang="pt-BR" dirty="0" err="1" smtClean="0"/>
              <a:t>architecture</a:t>
            </a:r>
            <a:endParaRPr lang="pt-BR" dirty="0" smtClean="0"/>
          </a:p>
          <a:p>
            <a:endParaRPr lang="pt-BR" dirty="0"/>
          </a:p>
          <a:p>
            <a:r>
              <a:rPr lang="pt-BR" dirty="0" err="1" smtClean="0"/>
              <a:t>Microsserviços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600582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Análise Estruturada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1988840"/>
            <a:ext cx="8229600" cy="3484984"/>
          </a:xfrm>
        </p:spPr>
        <p:txBody>
          <a:bodyPr/>
          <a:lstStyle/>
          <a:p>
            <a:r>
              <a:rPr lang="pt-BR" dirty="0" smtClean="0"/>
              <a:t>Construção </a:t>
            </a:r>
            <a:r>
              <a:rPr lang="pt-BR" dirty="0"/>
              <a:t>de </a:t>
            </a:r>
            <a:r>
              <a:rPr lang="pt-BR" dirty="0" smtClean="0"/>
              <a:t>modelos</a:t>
            </a:r>
          </a:p>
          <a:p>
            <a:endParaRPr lang="pt-BR" dirty="0" smtClean="0"/>
          </a:p>
          <a:p>
            <a:pPr lvl="1"/>
            <a:r>
              <a:rPr lang="pt-BR" dirty="0" smtClean="0"/>
              <a:t>Fluxo </a:t>
            </a:r>
            <a:r>
              <a:rPr lang="pt-BR" dirty="0"/>
              <a:t>e o conteúdo das </a:t>
            </a:r>
            <a:r>
              <a:rPr lang="pt-BR" dirty="0" smtClean="0"/>
              <a:t>informações;</a:t>
            </a:r>
          </a:p>
          <a:p>
            <a:pPr lvl="1"/>
            <a:r>
              <a:rPr lang="pt-BR" dirty="0" smtClean="0"/>
              <a:t>Dividir o sistema em partições funcionais e comportamentais;</a:t>
            </a:r>
          </a:p>
          <a:p>
            <a:pPr lvl="1"/>
            <a:r>
              <a:rPr lang="pt-BR" dirty="0" smtClean="0"/>
              <a:t>Descrever a essência daquilo que será construído;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12685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Análise Estruturada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Principais Ferramentas</a:t>
            </a:r>
          </a:p>
          <a:p>
            <a:pPr lvl="1"/>
            <a:r>
              <a:rPr lang="pt-BR" dirty="0" smtClean="0"/>
              <a:t>Diagrama de Fluxo de Dados (DFD)</a:t>
            </a:r>
          </a:p>
          <a:p>
            <a:pPr lvl="1"/>
            <a:r>
              <a:rPr lang="pt-BR" dirty="0" smtClean="0"/>
              <a:t>Dicionário de dados (DD)</a:t>
            </a:r>
          </a:p>
          <a:p>
            <a:pPr lvl="1"/>
            <a:r>
              <a:rPr lang="pt-BR" dirty="0" smtClean="0"/>
              <a:t>Linguagem estruturada</a:t>
            </a:r>
          </a:p>
          <a:p>
            <a:pPr lvl="1"/>
            <a:r>
              <a:rPr lang="pt-BR" dirty="0" smtClean="0"/>
              <a:t>Tabelas de Decisão</a:t>
            </a:r>
          </a:p>
          <a:p>
            <a:pPr lvl="1"/>
            <a:r>
              <a:rPr lang="pt-BR" dirty="0" smtClean="0"/>
              <a:t>Diagrama Entidade-Relacionamento (DER)</a:t>
            </a:r>
          </a:p>
          <a:p>
            <a:pPr lvl="1"/>
            <a:r>
              <a:rPr lang="pt-BR" dirty="0" smtClean="0"/>
              <a:t>Diagrama de Transição de Estados (DTE)</a:t>
            </a:r>
          </a:p>
        </p:txBody>
      </p:sp>
    </p:spTree>
    <p:extLst>
      <p:ext uri="{BB962C8B-B14F-4D97-AF65-F5344CB8AC3E}">
        <p14:creationId xmlns:p14="http://schemas.microsoft.com/office/powerpoint/2010/main" val="2101098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E:\git\gitbook-treinamento-microservices\assets\01-df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32" y="-535260"/>
            <a:ext cx="8994080" cy="674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98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sultado de imagem para consul hashicor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01" y="2060848"/>
            <a:ext cx="9020175" cy="260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00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Dicionário de Dados</a:t>
            </a:r>
            <a:endParaRPr lang="pt-BR" dirty="0"/>
          </a:p>
        </p:txBody>
      </p:sp>
      <p:pic>
        <p:nvPicPr>
          <p:cNvPr id="27650" name="Picture 2" descr="E:\git\gitbook-treinamento-microservices\assets\01-dicionario-de-dado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22968"/>
            <a:ext cx="9125165" cy="375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90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Análise Orientada a Objetos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Funções e os dados estão juntos, formando o objeto;</a:t>
            </a:r>
          </a:p>
          <a:p>
            <a:endParaRPr lang="pt-BR" dirty="0" smtClean="0"/>
          </a:p>
          <a:p>
            <a:r>
              <a:rPr lang="pt-BR" dirty="0" smtClean="0"/>
              <a:t>Mais abstrata, e genérica, que permite um maior reaproveitamento dos códigos;</a:t>
            </a:r>
          </a:p>
          <a:p>
            <a:endParaRPr lang="pt-BR" dirty="0"/>
          </a:p>
          <a:p>
            <a:r>
              <a:rPr lang="pt-BR" dirty="0" smtClean="0"/>
              <a:t>Facilita a sua manutenção;</a:t>
            </a:r>
          </a:p>
        </p:txBody>
      </p:sp>
    </p:spTree>
    <p:extLst>
      <p:ext uri="{BB962C8B-B14F-4D97-AF65-F5344CB8AC3E}">
        <p14:creationId xmlns:p14="http://schemas.microsoft.com/office/powerpoint/2010/main" val="41603501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Diagrama de Classes</a:t>
            </a:r>
            <a:endParaRPr lang="pt-BR" dirty="0"/>
          </a:p>
        </p:txBody>
      </p:sp>
      <p:pic>
        <p:nvPicPr>
          <p:cNvPr id="28675" name="Picture 3" descr="E:\git\gitbook-treinamento-microservices\assets\01-diagrama_de_classe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372635"/>
            <a:ext cx="7344816" cy="546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0755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SOA - Service-</a:t>
            </a:r>
            <a:r>
              <a:rPr lang="pt-BR" dirty="0" err="1"/>
              <a:t>oriented</a:t>
            </a:r>
            <a:r>
              <a:rPr lang="pt-BR" dirty="0"/>
              <a:t> </a:t>
            </a:r>
            <a:r>
              <a:rPr lang="pt-BR" dirty="0" err="1"/>
              <a:t>architecture</a:t>
            </a:r>
            <a:endParaRPr lang="pt-BR" dirty="0" smtClean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pt-BR" sz="4000" b="1" dirty="0" smtClean="0"/>
          </a:p>
          <a:p>
            <a:pPr marL="0" indent="0" algn="ctr">
              <a:buNone/>
            </a:pPr>
            <a:r>
              <a:rPr lang="pt-BR" sz="4000" b="1" dirty="0"/>
              <a:t>"</a:t>
            </a:r>
            <a:r>
              <a:rPr lang="pt-BR" sz="4000" b="1" dirty="0" smtClean="0"/>
              <a:t>A </a:t>
            </a:r>
            <a:r>
              <a:rPr lang="pt-BR" sz="4000" b="1" dirty="0"/>
              <a:t>arquitetura orientada a serviços (SOA) é uma maneira de organizar </a:t>
            </a:r>
            <a:r>
              <a:rPr lang="pt-BR" sz="4000" b="1" dirty="0" smtClean="0"/>
              <a:t>software"</a:t>
            </a:r>
          </a:p>
        </p:txBody>
      </p:sp>
    </p:spTree>
    <p:extLst>
      <p:ext uri="{BB962C8B-B14F-4D97-AF65-F5344CB8AC3E}">
        <p14:creationId xmlns:p14="http://schemas.microsoft.com/office/powerpoint/2010/main" val="283633510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SOA - Service-</a:t>
            </a:r>
            <a:r>
              <a:rPr lang="pt-BR" dirty="0" err="1"/>
              <a:t>oriented</a:t>
            </a:r>
            <a:r>
              <a:rPr lang="pt-BR" dirty="0"/>
              <a:t> </a:t>
            </a:r>
            <a:r>
              <a:rPr lang="pt-BR" dirty="0" err="1"/>
              <a:t>architecture</a:t>
            </a:r>
            <a:endParaRPr lang="pt-BR" dirty="0" smtClean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t-BR" sz="2800" dirty="0" smtClean="0"/>
          </a:p>
          <a:p>
            <a:pPr marL="0" indent="0">
              <a:buNone/>
            </a:pPr>
            <a:r>
              <a:rPr lang="pt-BR" sz="2800" dirty="0" smtClean="0"/>
              <a:t>Um </a:t>
            </a:r>
            <a:r>
              <a:rPr lang="pt-BR" sz="2800" dirty="0"/>
              <a:t>serviço tem as seguintes características</a:t>
            </a:r>
            <a:r>
              <a:rPr lang="pt-BR" sz="2800" dirty="0" smtClean="0"/>
              <a:t>:</a:t>
            </a:r>
          </a:p>
          <a:p>
            <a:pPr marL="0" indent="0">
              <a:buNone/>
            </a:pPr>
            <a:endParaRPr lang="pt-BR" sz="2800" dirty="0" smtClean="0"/>
          </a:p>
          <a:p>
            <a:r>
              <a:rPr lang="pt-BR" sz="2800" dirty="0"/>
              <a:t>Lida com um processo de </a:t>
            </a:r>
            <a:r>
              <a:rPr lang="pt-BR" sz="2800" dirty="0" smtClean="0"/>
              <a:t>negócios</a:t>
            </a:r>
          </a:p>
          <a:p>
            <a:endParaRPr lang="pt-BR" sz="2800" dirty="0" smtClean="0"/>
          </a:p>
          <a:p>
            <a:r>
              <a:rPr lang="pt-BR" sz="2800" dirty="0"/>
              <a:t>Pode acessar </a:t>
            </a:r>
            <a:r>
              <a:rPr lang="pt-BR" sz="2800" dirty="0" smtClean="0"/>
              <a:t>outros serviços</a:t>
            </a:r>
          </a:p>
          <a:p>
            <a:endParaRPr lang="pt-BR" sz="2800" dirty="0" smtClean="0"/>
          </a:p>
          <a:p>
            <a:r>
              <a:rPr lang="pt-BR" sz="2800" dirty="0"/>
              <a:t>É relativamente independente de outro software</a:t>
            </a:r>
          </a:p>
          <a:p>
            <a:endParaRPr lang="pt-BR" sz="2800" dirty="0" smtClean="0"/>
          </a:p>
        </p:txBody>
      </p:sp>
    </p:spTree>
    <p:extLst>
      <p:ext uri="{BB962C8B-B14F-4D97-AF65-F5344CB8AC3E}">
        <p14:creationId xmlns:p14="http://schemas.microsoft.com/office/powerpoint/2010/main" val="272887250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Critérios de migração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sz="2800" dirty="0" smtClean="0"/>
              <a:t>As </a:t>
            </a:r>
            <a:r>
              <a:rPr lang="pt-BR" sz="2800" dirty="0"/>
              <a:t>aplicações são monolíticas, combinando a lógica da interface com o usuário, o processamento de negócios e o acesso a </a:t>
            </a:r>
            <a:r>
              <a:rPr lang="pt-BR" sz="2800" dirty="0" smtClean="0"/>
              <a:t>dados;</a:t>
            </a:r>
          </a:p>
          <a:p>
            <a:endParaRPr lang="pt-BR" sz="2800" dirty="0"/>
          </a:p>
          <a:p>
            <a:r>
              <a:rPr lang="pt-BR" sz="2800" dirty="0"/>
              <a:t>As aplicações são difíceis de entender porque sua lógica é monolítica e foi repetidamente corrigida em vez de reescrita à medida que os requisitos foram </a:t>
            </a:r>
            <a:r>
              <a:rPr lang="pt-BR" sz="2800" dirty="0" smtClean="0"/>
              <a:t>alterados;</a:t>
            </a:r>
          </a:p>
          <a:p>
            <a:endParaRPr lang="pt-BR" sz="2800" dirty="0"/>
          </a:p>
          <a:p>
            <a:r>
              <a:rPr lang="pt-BR" sz="2800" dirty="0"/>
              <a:t>O inventário de aplicações possui lógica </a:t>
            </a:r>
            <a:r>
              <a:rPr lang="pt-BR" sz="2800" dirty="0" smtClean="0"/>
              <a:t>duplicada;</a:t>
            </a:r>
          </a:p>
        </p:txBody>
      </p:sp>
    </p:spTree>
    <p:extLst>
      <p:ext uri="{BB962C8B-B14F-4D97-AF65-F5344CB8AC3E}">
        <p14:creationId xmlns:p14="http://schemas.microsoft.com/office/powerpoint/2010/main" val="117479461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 orientadas a serviços</a:t>
            </a:r>
            <a:endParaRPr lang="pt-BR" dirty="0" smtClean="0"/>
          </a:p>
        </p:txBody>
      </p:sp>
      <p:pic>
        <p:nvPicPr>
          <p:cNvPr id="1026" name="Picture 2" descr="E:\git\gitbook-treinamento-microservices\assets\01-soa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311170"/>
            <a:ext cx="6048672" cy="543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1578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Web e troca de dados binários</a:t>
            </a:r>
            <a:endParaRPr lang="pt-BR" dirty="0" smtClean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pt-BR" dirty="0" smtClean="0"/>
          </a:p>
          <a:p>
            <a:pPr marL="0" indent="0" algn="ctr">
              <a:buNone/>
            </a:pPr>
            <a:endParaRPr lang="pt-BR" dirty="0"/>
          </a:p>
          <a:p>
            <a:pPr marL="0" indent="0" algn="ctr">
              <a:buNone/>
            </a:pPr>
            <a:endParaRPr lang="pt-BR" dirty="0" smtClean="0"/>
          </a:p>
          <a:p>
            <a:pPr marL="0" indent="0" algn="ctr">
              <a:buNone/>
            </a:pPr>
            <a:r>
              <a:rPr lang="pt-BR" dirty="0" smtClean="0"/>
              <a:t>HTTP </a:t>
            </a:r>
            <a:r>
              <a:rPr lang="pt-BR" dirty="0" err="1" smtClean="0"/>
              <a:t>vs</a:t>
            </a:r>
            <a:r>
              <a:rPr lang="pt-BR" dirty="0" smtClean="0"/>
              <a:t> Binário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008862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Solicitação HTTP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sz="2800" dirty="0" smtClean="0"/>
          </a:p>
          <a:p>
            <a:endParaRPr lang="pt-BR" sz="2800" dirty="0" smtClean="0"/>
          </a:p>
          <a:p>
            <a:r>
              <a:rPr lang="pt-BR" sz="2800" dirty="0" smtClean="0"/>
              <a:t>Método </a:t>
            </a:r>
            <a:r>
              <a:rPr lang="pt-BR" sz="2800" dirty="0"/>
              <a:t>HTTP para identificar o que o destinatário </a:t>
            </a:r>
            <a:r>
              <a:rPr lang="pt-BR" sz="2800" dirty="0" smtClean="0"/>
              <a:t>deve </a:t>
            </a:r>
            <a:r>
              <a:rPr lang="pt-BR" sz="2800" dirty="0"/>
              <a:t>fazer com a </a:t>
            </a:r>
            <a:r>
              <a:rPr lang="pt-BR" sz="2800" dirty="0" smtClean="0"/>
              <a:t>mensagem;</a:t>
            </a:r>
          </a:p>
          <a:p>
            <a:endParaRPr lang="pt-BR" sz="2800" dirty="0"/>
          </a:p>
          <a:p>
            <a:r>
              <a:rPr lang="pt-BR" sz="2800" dirty="0" smtClean="0"/>
              <a:t>Dados </a:t>
            </a:r>
            <a:r>
              <a:rPr lang="pt-BR" sz="2800" dirty="0"/>
              <a:t>que estão no </a:t>
            </a:r>
            <a:r>
              <a:rPr lang="pt-BR" sz="2800" dirty="0" smtClean="0"/>
              <a:t>cabeçalho;</a:t>
            </a:r>
          </a:p>
          <a:p>
            <a:endParaRPr lang="pt-BR" sz="2800" dirty="0"/>
          </a:p>
          <a:p>
            <a:r>
              <a:rPr lang="pt-BR" sz="2800" dirty="0"/>
              <a:t> O corpo da </a:t>
            </a:r>
            <a:r>
              <a:rPr lang="pt-BR" sz="2800" dirty="0" smtClean="0"/>
              <a:t>entidade;</a:t>
            </a:r>
          </a:p>
        </p:txBody>
      </p:sp>
    </p:spTree>
    <p:extLst>
      <p:ext uri="{BB962C8B-B14F-4D97-AF65-F5344CB8AC3E}">
        <p14:creationId xmlns:p14="http://schemas.microsoft.com/office/powerpoint/2010/main" val="6135763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Resposta </a:t>
            </a:r>
            <a:r>
              <a:rPr lang="pt-BR" dirty="0"/>
              <a:t>HTTP</a:t>
            </a:r>
            <a:endParaRPr lang="pt-BR" dirty="0" smtClean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t-BR" sz="2800" dirty="0" smtClean="0"/>
          </a:p>
          <a:p>
            <a:pPr marL="0" indent="0">
              <a:buNone/>
            </a:pPr>
            <a:endParaRPr lang="pt-BR" sz="2800" dirty="0" smtClean="0"/>
          </a:p>
          <a:p>
            <a:r>
              <a:rPr lang="pt-BR" sz="2800" dirty="0" smtClean="0"/>
              <a:t>Código </a:t>
            </a:r>
            <a:r>
              <a:rPr lang="pt-BR" sz="2800" dirty="0"/>
              <a:t>de resposta </a:t>
            </a:r>
            <a:r>
              <a:rPr lang="pt-BR" sz="2800" dirty="0" smtClean="0"/>
              <a:t>HTTP;</a:t>
            </a:r>
          </a:p>
          <a:p>
            <a:endParaRPr lang="pt-BR" sz="2800" dirty="0"/>
          </a:p>
          <a:p>
            <a:r>
              <a:rPr lang="pt-BR" sz="2800" dirty="0" smtClean="0"/>
              <a:t>Dados </a:t>
            </a:r>
            <a:r>
              <a:rPr lang="pt-BR" sz="2800" dirty="0"/>
              <a:t>que estão no </a:t>
            </a:r>
            <a:r>
              <a:rPr lang="pt-BR" sz="2800" dirty="0" smtClean="0"/>
              <a:t>cabeçalhos;</a:t>
            </a:r>
            <a:endParaRPr lang="pt-BR" sz="2800" dirty="0"/>
          </a:p>
          <a:p>
            <a:endParaRPr lang="pt-BR" sz="2800" dirty="0"/>
          </a:p>
          <a:p>
            <a:r>
              <a:rPr lang="pt-BR" sz="2800" dirty="0"/>
              <a:t>O corpo da </a:t>
            </a:r>
            <a:r>
              <a:rPr lang="pt-BR" sz="2800" dirty="0" smtClean="0"/>
              <a:t>entidade;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3417346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2827</Words>
  <Application>Microsoft Office PowerPoint</Application>
  <PresentationFormat>Apresentação na tela (4:3)</PresentationFormat>
  <Paragraphs>786</Paragraphs>
  <Slides>195</Slides>
  <Notes>131</Notes>
  <HiddenSlides>1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195</vt:i4>
      </vt:variant>
    </vt:vector>
  </HeadingPairs>
  <TitlesOfParts>
    <vt:vector size="196" baseType="lpstr">
      <vt:lpstr>Tema do Office</vt:lpstr>
      <vt:lpstr>Apresentação do PowerPoint</vt:lpstr>
      <vt:lpstr>Apresentação do PowerPoint</vt:lpstr>
      <vt:lpstr>Apresentações</vt:lpstr>
      <vt:lpstr>Horários</vt:lpstr>
      <vt:lpstr>Objetivo Geral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Módulo I: Design de Microsserviços</vt:lpstr>
      <vt:lpstr>Microsserviços</vt:lpstr>
      <vt:lpstr>Definição de Microsserviços</vt:lpstr>
      <vt:lpstr>Apresentação do PowerPoint</vt:lpstr>
      <vt:lpstr>Apresentação do PowerPoint</vt:lpstr>
      <vt:lpstr>Definição de Microsserviços</vt:lpstr>
      <vt:lpstr>Apresentação do PowerPoint</vt:lpstr>
      <vt:lpstr>Apresentação do PowerPoint</vt:lpstr>
      <vt:lpstr>Benefícios</vt:lpstr>
      <vt:lpstr>Apresentação do PowerPoint</vt:lpstr>
      <vt:lpstr>Spring Framework</vt:lpstr>
      <vt:lpstr>Apresentação do PowerPoint</vt:lpstr>
      <vt:lpstr>Container de Inversão de Controle (injeção de dependência)</vt:lpstr>
      <vt:lpstr>Data access framework</vt:lpstr>
      <vt:lpstr>Data access framework</vt:lpstr>
      <vt:lpstr>Apresentação do PowerPoint</vt:lpstr>
      <vt:lpstr>Objetivos</vt:lpstr>
      <vt:lpstr>Apresentação do PowerPoint</vt:lpstr>
      <vt:lpstr>Apresentação do PowerPoint</vt:lpstr>
      <vt:lpstr>Prática</vt:lpstr>
      <vt:lpstr>Apresentação do PowerPoint</vt:lpstr>
      <vt:lpstr>Spring CLI</vt:lpstr>
      <vt:lpstr>Apresentação do PowerPoint</vt:lpstr>
      <vt:lpstr>Apresentação do PowerPoint</vt:lpstr>
      <vt:lpstr>Construindo uma aplicação com Spring Boot (Apostila)</vt:lpstr>
      <vt:lpstr>Apresentação do PowerPoint</vt:lpstr>
      <vt:lpstr>Entendendo o projeto base</vt:lpstr>
      <vt:lpstr>pom.xml</vt:lpstr>
      <vt:lpstr>LivroServiceApplication</vt:lpstr>
      <vt:lpstr>Apresentação do PowerPoint</vt:lpstr>
      <vt:lpstr>REST</vt:lpstr>
      <vt:lpstr>Princípios REST</vt:lpstr>
      <vt:lpstr>Métodos HTTP</vt:lpstr>
      <vt:lpstr>GET</vt:lpstr>
      <vt:lpstr>POST</vt:lpstr>
      <vt:lpstr>PUT</vt:lpstr>
      <vt:lpstr>DELETE</vt:lpstr>
      <vt:lpstr>Status HTTP</vt:lpstr>
      <vt:lpstr>Media types</vt:lpstr>
      <vt:lpstr>Criando um end-point REST (Apostila)</vt:lpstr>
      <vt:lpstr>Apresentação do PowerPoint</vt:lpstr>
      <vt:lpstr>Revisão dia 1</vt:lpstr>
      <vt:lpstr>Alternativas ao Spring Boot</vt:lpstr>
      <vt:lpstr>Java EE 7 + Microprofile</vt:lpstr>
      <vt:lpstr>Java EE 7 + Microprofile</vt:lpstr>
      <vt:lpstr>Java EE 7 + Microprofile</vt:lpstr>
      <vt:lpstr>Java EE 7 + Microprofile</vt:lpstr>
      <vt:lpstr>Apresentação do PowerPoint</vt:lpstr>
      <vt:lpstr>Apresentação do PowerPoint</vt:lpstr>
      <vt:lpstr>Apresentação do PowerPoint</vt:lpstr>
      <vt:lpstr>O que é uma arquitetura de microsserviços? (What)</vt:lpstr>
      <vt:lpstr>Benefícios de uma arquitetura de microsserviços (Why)</vt:lpstr>
      <vt:lpstr>Benefícios de uma arquitetura de microsserviços (Why)</vt:lpstr>
      <vt:lpstr>Como começar uma arquitetura de microsserviços? (How)</vt:lpstr>
      <vt:lpstr>Decompor</vt:lpstr>
      <vt:lpstr>Construindo e Implantando</vt:lpstr>
      <vt:lpstr>Projetar os serviços individuais</vt:lpstr>
      <vt:lpstr>Abordagem Errada</vt:lpstr>
      <vt:lpstr>Abordagem Correta</vt:lpstr>
      <vt:lpstr>Protocolos</vt:lpstr>
      <vt:lpstr>Descentralizar</vt:lpstr>
      <vt:lpstr>Descentralizar</vt:lpstr>
      <vt:lpstr>Apresentação do PowerPoint</vt:lpstr>
      <vt:lpstr>Estratégia de Implantação</vt:lpstr>
      <vt:lpstr>Alterando APIs em Produção</vt:lpstr>
      <vt:lpstr>Padrões</vt:lpstr>
      <vt:lpstr>Dependências de serviços</vt:lpstr>
      <vt:lpstr>Falhas</vt:lpstr>
      <vt:lpstr>Falhas</vt:lpstr>
      <vt:lpstr>Monitoramento e Logging</vt:lpstr>
      <vt:lpstr>Apresentação do PowerPoint</vt:lpstr>
      <vt:lpstr>Persistindo em um Banco de Dados (Apostila)</vt:lpstr>
      <vt:lpstr>Desenvolvimento de Softwares</vt:lpstr>
      <vt:lpstr>Análise Estruturada</vt:lpstr>
      <vt:lpstr>Análise Estruturada</vt:lpstr>
      <vt:lpstr>Apresentação do PowerPoint</vt:lpstr>
      <vt:lpstr>Dicionário de Dados</vt:lpstr>
      <vt:lpstr>Análise Orientada a Objetos</vt:lpstr>
      <vt:lpstr>Diagrama de Classes</vt:lpstr>
      <vt:lpstr>SOA - Service-oriented architecture</vt:lpstr>
      <vt:lpstr>SOA - Service-oriented architecture</vt:lpstr>
      <vt:lpstr>Critérios de migração</vt:lpstr>
      <vt:lpstr>Aplicações orientadas a serviços</vt:lpstr>
      <vt:lpstr>Web e troca de dados binários</vt:lpstr>
      <vt:lpstr>Solicitação HTTP</vt:lpstr>
      <vt:lpstr>Resposta HTTP</vt:lpstr>
      <vt:lpstr>Mensagem binária</vt:lpstr>
      <vt:lpstr> SOA nos negócios</vt:lpstr>
      <vt:lpstr>Microsserviços</vt:lpstr>
      <vt:lpstr>Microsserviços vs SOA</vt:lpstr>
      <vt:lpstr>Fatores Sucesso para Microsserviços</vt:lpstr>
      <vt:lpstr>Desafios</vt:lpstr>
      <vt:lpstr>Apresentação do PowerPoint</vt:lpstr>
      <vt:lpstr>Comunicação entre Microsserviços (Apostila)</vt:lpstr>
      <vt:lpstr>Revisão dia 2</vt:lpstr>
      <vt:lpstr>Adicionando Suporte ao Swagger</vt:lpstr>
      <vt:lpstr>Criação do SwaggerConfig.java</vt:lpstr>
      <vt:lpstr>Ajuste no pom.xml</vt:lpstr>
      <vt:lpstr>http://localhost:8080/v2/api-docs  http://localhost:8080/swagger-ui.html</vt:lpstr>
      <vt:lpstr>Apresentação do PowerPoint</vt:lpstr>
      <vt:lpstr>Apresentação do PowerPoint</vt:lpstr>
      <vt:lpstr>Características</vt:lpstr>
      <vt:lpstr>Apresentação do PowerPoint</vt:lpstr>
      <vt:lpstr>O que é o AMQP 0-9-1?</vt:lpstr>
      <vt:lpstr>O papel dos brokers</vt:lpstr>
      <vt:lpstr>O modelo AMQP 0-9-1</vt:lpstr>
      <vt:lpstr>O modelo AMQP 0-9-1</vt:lpstr>
      <vt:lpstr>AMQP é programável</vt:lpstr>
      <vt:lpstr>Exchanges</vt:lpstr>
      <vt:lpstr>Atributos das Exchanges</vt:lpstr>
      <vt:lpstr>Apresentação do PowerPoint</vt:lpstr>
      <vt:lpstr>Apresentação do PowerPoint</vt:lpstr>
      <vt:lpstr>Apresentação do PowerPoint</vt:lpstr>
      <vt:lpstr>Apresentação do PowerPoint</vt:lpstr>
      <vt:lpstr>Filas</vt:lpstr>
      <vt:lpstr>Filas</vt:lpstr>
      <vt:lpstr>Bindings (Ligações)</vt:lpstr>
      <vt:lpstr>Consumidores</vt:lpstr>
      <vt:lpstr>Apresentação do PowerPoint</vt:lpstr>
      <vt:lpstr>Cadastrando um livro de forma assíncrona (Apostila)</vt:lpstr>
      <vt:lpstr>HA – High availability</vt:lpstr>
      <vt:lpstr>Características da Arquitetura Orientada a Microsserviços</vt:lpstr>
      <vt:lpstr>Apresentação do PowerPoint</vt:lpstr>
      <vt:lpstr>Arquitetura Tradicional</vt:lpstr>
      <vt:lpstr>Microsserviços</vt:lpstr>
      <vt:lpstr>Componentização via serviços</vt:lpstr>
      <vt:lpstr>Organizado através das áreas do negócio</vt:lpstr>
      <vt:lpstr>Organizado através das áreas do negócio</vt:lpstr>
      <vt:lpstr>Qual é o tamanho de um microsserviço?</vt:lpstr>
      <vt:lpstr>Produtos e não projetos</vt:lpstr>
      <vt:lpstr>Revisão dia 3</vt:lpstr>
      <vt:lpstr>Endpoints inteligentes e fluxo de comunicação simples</vt:lpstr>
      <vt:lpstr>Governança descentralizada</vt:lpstr>
      <vt:lpstr>Microsserviços e SOA</vt:lpstr>
      <vt:lpstr>Muitas linguagens, muitas opções</vt:lpstr>
      <vt:lpstr>Administração descentralizada de dados</vt:lpstr>
      <vt:lpstr>Padrões amplamente testados e padrões impostos</vt:lpstr>
      <vt:lpstr>Automação da Infraestrutura</vt:lpstr>
      <vt:lpstr>Facilite fazer a coisa correta</vt:lpstr>
      <vt:lpstr>Projetado para a falha</vt:lpstr>
      <vt:lpstr>O Circuit Breaker e o código pronto para a produção</vt:lpstr>
      <vt:lpstr>Considerando chamadas síncronas prejudiciais</vt:lpstr>
      <vt:lpstr>Design que evolui</vt:lpstr>
      <vt:lpstr>Config Server (Apostila)</vt:lpstr>
      <vt:lpstr>Service Discovery com Consul (Apostila)</vt:lpstr>
      <vt:lpstr>Service Boot Actuator (Apostila)</vt:lpstr>
      <vt:lpstr>Cache com Redis (Apostila)</vt:lpstr>
      <vt:lpstr>Revisão dia 4</vt:lpstr>
      <vt:lpstr>Gateway (Apostila)</vt:lpstr>
      <vt:lpstr>Design Arquitetural de Microsserviços</vt:lpstr>
      <vt:lpstr>Apresentação do PowerPoint</vt:lpstr>
      <vt:lpstr>Análise de domínio</vt:lpstr>
      <vt:lpstr>Apresentação do PowerPoint</vt:lpstr>
      <vt:lpstr>Analisar o domínio</vt:lpstr>
      <vt:lpstr>Entrega por Drones: analisando o domínio corporativo</vt:lpstr>
      <vt:lpstr>Definir contextos limitados</vt:lpstr>
      <vt:lpstr>DDD tático</vt:lpstr>
      <vt:lpstr>Visão geral dos padrões táticos</vt:lpstr>
      <vt:lpstr>Visão geral dos padrões táticos</vt:lpstr>
      <vt:lpstr>Entrega por Drones: Explorando os padrões</vt:lpstr>
      <vt:lpstr>Entrega por Drones: Explorando os padrões</vt:lpstr>
      <vt:lpstr>Entrega por Drones: Explorando os padrões</vt:lpstr>
      <vt:lpstr>Entrega por Drones: Explorando os padrões</vt:lpstr>
      <vt:lpstr>Identificando limites de microsserviço</vt:lpstr>
      <vt:lpstr>Do modelo de domínio a microsserviços</vt:lpstr>
      <vt:lpstr>Valide o Design</vt:lpstr>
      <vt:lpstr>Entrega por Drones: Definindo os microsserviços</vt:lpstr>
      <vt:lpstr>Módulo II: Implantação de Microsserviços</vt:lpstr>
      <vt:lpstr>Atualizando serviços</vt:lpstr>
      <vt:lpstr>Atualização sem interrupção (Rolling update)</vt:lpstr>
      <vt:lpstr>Atualização sem interrupção (Rolling update)</vt:lpstr>
      <vt:lpstr>Atualização sem interrupção (Rolling update)</vt:lpstr>
      <vt:lpstr>Atualização sem interrupção (Rolling update)</vt:lpstr>
      <vt:lpstr>Apresentação do PowerPoint</vt:lpstr>
      <vt:lpstr>Apresentação do PowerPoint</vt:lpstr>
      <vt:lpstr>Log e monitoramento</vt:lpstr>
      <vt:lpstr>Considerações</vt:lpstr>
      <vt:lpstr>Rastreamento distribuído</vt:lpstr>
      <vt:lpstr>Monitoramento (Apostila)</vt:lpstr>
      <vt:lpstr>Tolerância a Falhas (Apostila)</vt:lpstr>
      <vt:lpstr>Testes (Apostila)</vt:lpstr>
      <vt:lpstr>Admin (Apostila)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2019-02-08T02:11:53Z</dcterms:created>
  <dcterms:modified xsi:type="dcterms:W3CDTF">2019-02-08T02:17:16Z</dcterms:modified>
</cp:coreProperties>
</file>